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slideshow.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handoutMasterIdLst>
    <p:handoutMasterId r:id="rId10"/>
  </p:handoutMasterIdLst>
  <p:sldIdLst>
    <p:sldId id="277" r:id="rId2"/>
    <p:sldId id="274" r:id="rId3"/>
    <p:sldId id="273" r:id="rId4"/>
    <p:sldId id="271" r:id="rId5"/>
    <p:sldId id="276" r:id="rId6"/>
    <p:sldId id="279" r:id="rId7"/>
    <p:sldId id="272" r:id="rId8"/>
  </p:sldIdLst>
  <p:sldSz cx="9144000" cy="5715000" type="screen16x10"/>
  <p:notesSz cx="6858000" cy="9144000"/>
  <p:defaultTextStyle>
    <a:defPPr>
      <a:defRPr lang="en-US"/>
    </a:defPPr>
    <a:lvl1pPr marL="0" algn="l" defTabSz="475476" rtl="0" eaLnBrk="1" latinLnBrk="0" hangingPunct="1">
      <a:defRPr sz="1872" kern="1200">
        <a:solidFill>
          <a:schemeClr val="tx1"/>
        </a:solidFill>
        <a:latin typeface="+mn-lt"/>
        <a:ea typeface="+mn-ea"/>
        <a:cs typeface="+mn-cs"/>
      </a:defRPr>
    </a:lvl1pPr>
    <a:lvl2pPr marL="475476" algn="l" defTabSz="475476" rtl="0" eaLnBrk="1" latinLnBrk="0" hangingPunct="1">
      <a:defRPr sz="1872" kern="1200">
        <a:solidFill>
          <a:schemeClr val="tx1"/>
        </a:solidFill>
        <a:latin typeface="+mn-lt"/>
        <a:ea typeface="+mn-ea"/>
        <a:cs typeface="+mn-cs"/>
      </a:defRPr>
    </a:lvl2pPr>
    <a:lvl3pPr marL="950953" algn="l" defTabSz="475476" rtl="0" eaLnBrk="1" latinLnBrk="0" hangingPunct="1">
      <a:defRPr sz="1872" kern="1200">
        <a:solidFill>
          <a:schemeClr val="tx1"/>
        </a:solidFill>
        <a:latin typeface="+mn-lt"/>
        <a:ea typeface="+mn-ea"/>
        <a:cs typeface="+mn-cs"/>
      </a:defRPr>
    </a:lvl3pPr>
    <a:lvl4pPr marL="1426428" algn="l" defTabSz="475476" rtl="0" eaLnBrk="1" latinLnBrk="0" hangingPunct="1">
      <a:defRPr sz="1872" kern="1200">
        <a:solidFill>
          <a:schemeClr val="tx1"/>
        </a:solidFill>
        <a:latin typeface="+mn-lt"/>
        <a:ea typeface="+mn-ea"/>
        <a:cs typeface="+mn-cs"/>
      </a:defRPr>
    </a:lvl4pPr>
    <a:lvl5pPr marL="1901904" algn="l" defTabSz="475476" rtl="0" eaLnBrk="1" latinLnBrk="0" hangingPunct="1">
      <a:defRPr sz="1872" kern="1200">
        <a:solidFill>
          <a:schemeClr val="tx1"/>
        </a:solidFill>
        <a:latin typeface="+mn-lt"/>
        <a:ea typeface="+mn-ea"/>
        <a:cs typeface="+mn-cs"/>
      </a:defRPr>
    </a:lvl5pPr>
    <a:lvl6pPr marL="2377381" algn="l" defTabSz="475476" rtl="0" eaLnBrk="1" latinLnBrk="0" hangingPunct="1">
      <a:defRPr sz="1872" kern="1200">
        <a:solidFill>
          <a:schemeClr val="tx1"/>
        </a:solidFill>
        <a:latin typeface="+mn-lt"/>
        <a:ea typeface="+mn-ea"/>
        <a:cs typeface="+mn-cs"/>
      </a:defRPr>
    </a:lvl6pPr>
    <a:lvl7pPr marL="2852857" algn="l" defTabSz="475476" rtl="0" eaLnBrk="1" latinLnBrk="0" hangingPunct="1">
      <a:defRPr sz="1872" kern="1200">
        <a:solidFill>
          <a:schemeClr val="tx1"/>
        </a:solidFill>
        <a:latin typeface="+mn-lt"/>
        <a:ea typeface="+mn-ea"/>
        <a:cs typeface="+mn-cs"/>
      </a:defRPr>
    </a:lvl7pPr>
    <a:lvl8pPr marL="3328333" algn="l" defTabSz="475476" rtl="0" eaLnBrk="1" latinLnBrk="0" hangingPunct="1">
      <a:defRPr sz="1872" kern="1200">
        <a:solidFill>
          <a:schemeClr val="tx1"/>
        </a:solidFill>
        <a:latin typeface="+mn-lt"/>
        <a:ea typeface="+mn-ea"/>
        <a:cs typeface="+mn-cs"/>
      </a:defRPr>
    </a:lvl8pPr>
    <a:lvl9pPr marL="3803809" algn="l" defTabSz="475476" rtl="0" eaLnBrk="1" latinLnBrk="0" hangingPunct="1">
      <a:defRPr sz="1872"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0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C933"/>
    <a:srgbClr val="00686A"/>
    <a:srgbClr val="005354"/>
    <a:srgbClr val="009193"/>
    <a:srgbClr val="4E405D"/>
    <a:srgbClr val="49C575"/>
    <a:srgbClr val="49C5E3"/>
    <a:srgbClr val="FED141"/>
    <a:srgbClr val="FED100"/>
    <a:srgbClr val="FFDA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245" autoAdjust="0"/>
    <p:restoredTop sz="87217" autoAdjust="0"/>
  </p:normalViewPr>
  <p:slideViewPr>
    <p:cSldViewPr snapToGrid="0" snapToObjects="1">
      <p:cViewPr varScale="1">
        <p:scale>
          <a:sx n="131" d="100"/>
          <a:sy n="131" d="100"/>
        </p:scale>
        <p:origin x="1360" y="168"/>
      </p:cViewPr>
      <p:guideLst>
        <p:guide orient="horz" pos="180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8278D02-6092-EB44-A708-D5C29FF6C456}" type="datetimeFigureOut">
              <a:rPr lang="en-US" smtClean="0"/>
              <a:t>11/21/19</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8DC52CA-FCE7-8144-971F-FCDB1D29462A}" type="slidenum">
              <a:rPr lang="en-GB" smtClean="0"/>
              <a:t>‹#›</a:t>
            </a:fld>
            <a:endParaRPr lang="en-GB"/>
          </a:p>
        </p:txBody>
      </p:sp>
    </p:spTree>
    <p:extLst>
      <p:ext uri="{BB962C8B-B14F-4D97-AF65-F5344CB8AC3E}">
        <p14:creationId xmlns:p14="http://schemas.microsoft.com/office/powerpoint/2010/main" val="24449479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2145AEE-7474-4352-963E-AA4C6EED1977}" type="datetimeFigureOut">
              <a:rPr lang="en-GB" smtClean="0"/>
              <a:pPr/>
              <a:t>21/11/2019</a:t>
            </a:fld>
            <a:endParaRPr lang="en-GB"/>
          </a:p>
        </p:txBody>
      </p:sp>
      <p:sp>
        <p:nvSpPr>
          <p:cNvPr id="4" name="Slide Image Placeholder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0A054DC-CD29-4471-AF2E-5043EBB3E39B}" type="slidenum">
              <a:rPr lang="en-GB" smtClean="0"/>
              <a:pPr/>
              <a:t>‹#›</a:t>
            </a:fld>
            <a:endParaRPr lang="en-GB"/>
          </a:p>
        </p:txBody>
      </p:sp>
    </p:spTree>
    <p:extLst>
      <p:ext uri="{BB962C8B-B14F-4D97-AF65-F5344CB8AC3E}">
        <p14:creationId xmlns:p14="http://schemas.microsoft.com/office/powerpoint/2010/main" val="1115677330"/>
      </p:ext>
    </p:extLst>
  </p:cSld>
  <p:clrMap bg1="lt1" tx1="dk1" bg2="lt2" tx2="dk2" accent1="accent1" accent2="accent2" accent3="accent3" accent4="accent4" accent5="accent5" accent6="accent6" hlink="hlink" folHlink="folHlink"/>
  <p:notesStyle>
    <a:lvl1pPr marL="0" algn="l" defTabSz="950953" rtl="0" eaLnBrk="1" latinLnBrk="0" hangingPunct="1">
      <a:defRPr sz="1248" kern="1200">
        <a:solidFill>
          <a:schemeClr val="tx1"/>
        </a:solidFill>
        <a:latin typeface="+mn-lt"/>
        <a:ea typeface="+mn-ea"/>
        <a:cs typeface="+mn-cs"/>
      </a:defRPr>
    </a:lvl1pPr>
    <a:lvl2pPr marL="475476" algn="l" defTabSz="950953" rtl="0" eaLnBrk="1" latinLnBrk="0" hangingPunct="1">
      <a:defRPr sz="1248" kern="1200">
        <a:solidFill>
          <a:schemeClr val="tx1"/>
        </a:solidFill>
        <a:latin typeface="+mn-lt"/>
        <a:ea typeface="+mn-ea"/>
        <a:cs typeface="+mn-cs"/>
      </a:defRPr>
    </a:lvl2pPr>
    <a:lvl3pPr marL="950953" algn="l" defTabSz="950953" rtl="0" eaLnBrk="1" latinLnBrk="0" hangingPunct="1">
      <a:defRPr sz="1248" kern="1200">
        <a:solidFill>
          <a:schemeClr val="tx1"/>
        </a:solidFill>
        <a:latin typeface="+mn-lt"/>
        <a:ea typeface="+mn-ea"/>
        <a:cs typeface="+mn-cs"/>
      </a:defRPr>
    </a:lvl3pPr>
    <a:lvl4pPr marL="1426428" algn="l" defTabSz="950953" rtl="0" eaLnBrk="1" latinLnBrk="0" hangingPunct="1">
      <a:defRPr sz="1248" kern="1200">
        <a:solidFill>
          <a:schemeClr val="tx1"/>
        </a:solidFill>
        <a:latin typeface="+mn-lt"/>
        <a:ea typeface="+mn-ea"/>
        <a:cs typeface="+mn-cs"/>
      </a:defRPr>
    </a:lvl4pPr>
    <a:lvl5pPr marL="1901904" algn="l" defTabSz="950953" rtl="0" eaLnBrk="1" latinLnBrk="0" hangingPunct="1">
      <a:defRPr sz="1248" kern="1200">
        <a:solidFill>
          <a:schemeClr val="tx1"/>
        </a:solidFill>
        <a:latin typeface="+mn-lt"/>
        <a:ea typeface="+mn-ea"/>
        <a:cs typeface="+mn-cs"/>
      </a:defRPr>
    </a:lvl5pPr>
    <a:lvl6pPr marL="2377381" algn="l" defTabSz="950953" rtl="0" eaLnBrk="1" latinLnBrk="0" hangingPunct="1">
      <a:defRPr sz="1248" kern="1200">
        <a:solidFill>
          <a:schemeClr val="tx1"/>
        </a:solidFill>
        <a:latin typeface="+mn-lt"/>
        <a:ea typeface="+mn-ea"/>
        <a:cs typeface="+mn-cs"/>
      </a:defRPr>
    </a:lvl6pPr>
    <a:lvl7pPr marL="2852857" algn="l" defTabSz="950953" rtl="0" eaLnBrk="1" latinLnBrk="0" hangingPunct="1">
      <a:defRPr sz="1248" kern="1200">
        <a:solidFill>
          <a:schemeClr val="tx1"/>
        </a:solidFill>
        <a:latin typeface="+mn-lt"/>
        <a:ea typeface="+mn-ea"/>
        <a:cs typeface="+mn-cs"/>
      </a:defRPr>
    </a:lvl7pPr>
    <a:lvl8pPr marL="3328333" algn="l" defTabSz="950953" rtl="0" eaLnBrk="1" latinLnBrk="0" hangingPunct="1">
      <a:defRPr sz="1248" kern="1200">
        <a:solidFill>
          <a:schemeClr val="tx1"/>
        </a:solidFill>
        <a:latin typeface="+mn-lt"/>
        <a:ea typeface="+mn-ea"/>
        <a:cs typeface="+mn-cs"/>
      </a:defRPr>
    </a:lvl8pPr>
    <a:lvl9pPr marL="3803809" algn="l" defTabSz="950953" rtl="0" eaLnBrk="1" latinLnBrk="0" hangingPunct="1">
      <a:defRPr sz="1248"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normAutofit/>
          </a:bodyPr>
          <a:lstStyle/>
          <a:p>
            <a:pPr marL="171450" marR="0" lvl="0" indent="-171450" algn="l" defTabSz="914400" rtl="0" eaLnBrk="1" fontAlgn="auto" latinLnBrk="0" hangingPunct="1">
              <a:lnSpc>
                <a:spcPct val="130000"/>
              </a:lnSpc>
              <a:spcBef>
                <a:spcPts val="0"/>
              </a:spcBef>
              <a:spcAft>
                <a:spcPts val="0"/>
              </a:spcAft>
              <a:buClrTx/>
              <a:buSzTx/>
              <a:buFont typeface="Arial"/>
              <a:buChar char="•"/>
              <a:tabLst/>
              <a:defRPr/>
            </a:pPr>
            <a:r>
              <a:rPr lang="en-GB" sz="1200" kern="1200" dirty="0">
                <a:solidFill>
                  <a:schemeClr val="tx1"/>
                </a:solidFill>
                <a:effectLst/>
                <a:latin typeface="+mn-lt"/>
                <a:ea typeface="+mn-ea"/>
                <a:cs typeface="+mn-cs"/>
              </a:rPr>
              <a:t>This presentation tells the story of one successful initiative by the ALCP programme in Georgia, between 2011 and 2017.  </a:t>
            </a:r>
          </a:p>
          <a:p>
            <a:pPr marL="171450" marR="0" lvl="0" indent="-171450" algn="l" defTabSz="914400" rtl="0" eaLnBrk="1" fontAlgn="auto" latinLnBrk="0" hangingPunct="1">
              <a:lnSpc>
                <a:spcPct val="130000"/>
              </a:lnSpc>
              <a:spcBef>
                <a:spcPts val="0"/>
              </a:spcBef>
              <a:spcAft>
                <a:spcPts val="0"/>
              </a:spcAft>
              <a:buClrTx/>
              <a:buSzTx/>
              <a:buFont typeface="Arial"/>
              <a:buChar char="•"/>
              <a:tabLst/>
              <a:defRPr/>
            </a:pPr>
            <a:endParaRPr lang="en-GB" sz="1200" kern="1200" dirty="0">
              <a:solidFill>
                <a:schemeClr val="tx1"/>
              </a:solidFill>
              <a:effectLst/>
              <a:latin typeface="+mn-lt"/>
              <a:ea typeface="+mn-ea"/>
              <a:cs typeface="+mn-cs"/>
            </a:endParaRPr>
          </a:p>
          <a:p>
            <a:pPr marL="171450" marR="0" lvl="0" indent="-171450" algn="l" defTabSz="914400" rtl="0" eaLnBrk="1" fontAlgn="auto" latinLnBrk="0" hangingPunct="1">
              <a:lnSpc>
                <a:spcPct val="130000"/>
              </a:lnSpc>
              <a:spcBef>
                <a:spcPts val="0"/>
              </a:spcBef>
              <a:spcAft>
                <a:spcPts val="0"/>
              </a:spcAft>
              <a:buClrTx/>
              <a:buSzTx/>
              <a:buFont typeface="Arial"/>
              <a:buChar char="•"/>
              <a:tabLst/>
              <a:defRPr/>
            </a:pPr>
            <a:r>
              <a:rPr lang="en-GB" sz="1200" kern="1200" dirty="0">
                <a:solidFill>
                  <a:schemeClr val="tx1"/>
                </a:solidFill>
                <a:effectLst/>
                <a:latin typeface="+mn-lt"/>
                <a:ea typeface="+mn-ea"/>
                <a:cs typeface="+mn-cs"/>
              </a:rPr>
              <a:t>This initiative, to re-build accessible veterinary services in remote areas</a:t>
            </a:r>
            <a:r>
              <a:rPr lang="en-GB" sz="1200" kern="1200" baseline="0" dirty="0">
                <a:solidFill>
                  <a:schemeClr val="tx1"/>
                </a:solidFill>
                <a:effectLst/>
                <a:latin typeface="+mn-lt"/>
                <a:ea typeface="+mn-ea"/>
                <a:cs typeface="+mn-cs"/>
              </a:rPr>
              <a:t>,</a:t>
            </a:r>
            <a:r>
              <a:rPr lang="en-GB" sz="1200" kern="1200" dirty="0">
                <a:solidFill>
                  <a:schemeClr val="tx1"/>
                </a:solidFill>
                <a:effectLst/>
                <a:latin typeface="+mn-lt"/>
                <a:ea typeface="+mn-ea"/>
                <a:cs typeface="+mn-cs"/>
              </a:rPr>
              <a:t> enabled at least 400,000 small-holder farmers (many women) to step up livestock production.   </a:t>
            </a:r>
          </a:p>
          <a:p>
            <a:pPr marL="171450" marR="0" lvl="0" indent="-171450" algn="l" defTabSz="914400" rtl="0" eaLnBrk="1" fontAlgn="auto" latinLnBrk="0" hangingPunct="1">
              <a:lnSpc>
                <a:spcPct val="130000"/>
              </a:lnSpc>
              <a:spcBef>
                <a:spcPts val="0"/>
              </a:spcBef>
              <a:spcAft>
                <a:spcPts val="0"/>
              </a:spcAft>
              <a:buClrTx/>
              <a:buSzTx/>
              <a:buFont typeface="Arial"/>
              <a:buChar char="•"/>
              <a:tabLst/>
              <a:defRPr/>
            </a:pPr>
            <a:endParaRPr lang="en-GB" sz="1200" kern="1200" dirty="0">
              <a:solidFill>
                <a:schemeClr val="tx1"/>
              </a:solidFill>
              <a:effectLst/>
              <a:latin typeface="+mn-lt"/>
              <a:ea typeface="+mn-ea"/>
              <a:cs typeface="+mn-cs"/>
            </a:endParaRPr>
          </a:p>
          <a:p>
            <a:pPr marL="171450" marR="0" lvl="0" indent="-171450" algn="l" defTabSz="914400" rtl="0" eaLnBrk="1" fontAlgn="auto" latinLnBrk="0" hangingPunct="1">
              <a:lnSpc>
                <a:spcPct val="130000"/>
              </a:lnSpc>
              <a:spcBef>
                <a:spcPts val="0"/>
              </a:spcBef>
              <a:spcAft>
                <a:spcPts val="0"/>
              </a:spcAft>
              <a:buClrTx/>
              <a:buSzTx/>
              <a:buFont typeface="Arial"/>
              <a:buChar char="•"/>
              <a:tabLst/>
              <a:defRPr/>
            </a:pPr>
            <a:r>
              <a:rPr lang="en-GB" sz="1200" kern="1200" dirty="0">
                <a:solidFill>
                  <a:schemeClr val="tx1"/>
                </a:solidFill>
                <a:effectLst/>
                <a:latin typeface="+mn-lt"/>
                <a:ea typeface="+mn-ea"/>
                <a:cs typeface="+mn-cs"/>
              </a:rPr>
              <a:t>It involved investments and innovations in distribution of livestock health inputs, services and access to critical information from mini-pharmacies,</a:t>
            </a:r>
            <a:r>
              <a:rPr lang="en-GB" sz="1200" kern="1200" baseline="0" dirty="0">
                <a:solidFill>
                  <a:schemeClr val="tx1"/>
                </a:solidFill>
                <a:effectLst/>
                <a:latin typeface="+mn-lt"/>
                <a:ea typeface="+mn-ea"/>
                <a:cs typeface="+mn-cs"/>
              </a:rPr>
              <a:t> driven by engagement with a leading veterinary input manufacturer &amp; importer.</a:t>
            </a:r>
            <a:endParaRPr lang="en-GB" sz="1200" kern="1200" dirty="0">
              <a:solidFill>
                <a:schemeClr val="tx1"/>
              </a:solidFill>
              <a:effectLst/>
              <a:latin typeface="+mn-lt"/>
              <a:ea typeface="+mn-ea"/>
              <a:cs typeface="+mn-cs"/>
            </a:endParaRPr>
          </a:p>
          <a:p>
            <a:pPr marL="171450" marR="0" lvl="0" indent="-171450" algn="l" defTabSz="914400" rtl="0" eaLnBrk="1" fontAlgn="auto" latinLnBrk="0" hangingPunct="1">
              <a:lnSpc>
                <a:spcPct val="130000"/>
              </a:lnSpc>
              <a:spcBef>
                <a:spcPts val="0"/>
              </a:spcBef>
              <a:spcAft>
                <a:spcPts val="0"/>
              </a:spcAft>
              <a:buClrTx/>
              <a:buSzTx/>
              <a:buFont typeface="Arial"/>
              <a:buChar char="•"/>
              <a:tabLst/>
              <a:defRPr/>
            </a:pPr>
            <a:endParaRPr lang="en-GB" sz="1200" kern="1200" dirty="0">
              <a:solidFill>
                <a:schemeClr val="tx1"/>
              </a:solidFill>
              <a:effectLst/>
              <a:latin typeface="+mn-lt"/>
              <a:ea typeface="+mn-ea"/>
              <a:cs typeface="+mn-cs"/>
            </a:endParaRPr>
          </a:p>
          <a:p>
            <a:pPr marL="171450" marR="0" lvl="0" indent="-171450" algn="l" defTabSz="914400" rtl="0" eaLnBrk="1" fontAlgn="auto" latinLnBrk="0" hangingPunct="1">
              <a:lnSpc>
                <a:spcPct val="130000"/>
              </a:lnSpc>
              <a:spcBef>
                <a:spcPts val="0"/>
              </a:spcBef>
              <a:spcAft>
                <a:spcPts val="0"/>
              </a:spcAft>
              <a:buClrTx/>
              <a:buSzTx/>
              <a:buFont typeface="Arial"/>
              <a:buChar char="•"/>
              <a:tabLst/>
              <a:defRPr/>
            </a:pPr>
            <a:r>
              <a:rPr lang="en-GB" sz="1200" kern="1200" dirty="0">
                <a:solidFill>
                  <a:schemeClr val="tx1"/>
                </a:solidFill>
                <a:effectLst/>
                <a:latin typeface="+mn-lt"/>
                <a:ea typeface="+mn-ea"/>
                <a:cs typeface="+mn-cs"/>
              </a:rPr>
              <a:t>These changes were taken up at such a large scale that access to quality veterinary inputs and good advice about how to use them, has become the ‘new normal’ for livestock farmers in Georgia and increasingly across other parts of the Caucasus region (Armenia, Azerbaijan, Turkmenistan</a:t>
            </a:r>
            <a:r>
              <a:rPr lang="en-GB" sz="1200" kern="120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pPr lvl="0">
              <a:lnSpc>
                <a:spcPct val="130000"/>
              </a:lnSpc>
            </a:pPr>
            <a:endParaRPr lang="en-GB" sz="1200" dirty="0"/>
          </a:p>
        </p:txBody>
      </p:sp>
      <p:sp>
        <p:nvSpPr>
          <p:cNvPr id="4" name="Slide Number Placeholder 3"/>
          <p:cNvSpPr>
            <a:spLocks noGrp="1"/>
          </p:cNvSpPr>
          <p:nvPr>
            <p:ph type="sldNum" sz="quarter" idx="10"/>
          </p:nvPr>
        </p:nvSpPr>
        <p:spPr/>
        <p:txBody>
          <a:bodyPr/>
          <a:lstStyle/>
          <a:p>
            <a:fld id="{73768E75-0644-42BE-AD60-93E85F0834CE}" type="slidenum">
              <a:rPr lang="en-GB" smtClean="0"/>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normAutofit/>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0A054DC-CD29-4471-AF2E-5043EBB3E39B}"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normAutofit/>
          </a:bodyPr>
          <a:lstStyle/>
          <a:p>
            <a:endParaRPr lang="en-GB" sz="1200" kern="1200" dirty="0" err="1">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0A054DC-CD29-4471-AF2E-5043EBB3E39B}"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normAutofit/>
          </a:bodyPr>
          <a:lstStyle/>
          <a:p>
            <a:pPr>
              <a:lnSpc>
                <a:spcPct val="110000"/>
              </a:lnSpc>
            </a:pP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0A054DC-CD29-4471-AF2E-5043EBB3E39B}"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normAutofit/>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0A054DC-CD29-4471-AF2E-5043EBB3E39B}"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0A054DC-CD29-4471-AF2E-5043EBB3E39B}" type="slidenum">
              <a:rPr lang="en-GB" smtClean="0"/>
              <a:pPr/>
              <a:t>6</a:t>
            </a:fld>
            <a:endParaRPr lang="en-GB"/>
          </a:p>
        </p:txBody>
      </p:sp>
    </p:spTree>
    <p:extLst>
      <p:ext uri="{BB962C8B-B14F-4D97-AF65-F5344CB8AC3E}">
        <p14:creationId xmlns:p14="http://schemas.microsoft.com/office/powerpoint/2010/main" val="40315669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E0A054DC-CD29-4471-AF2E-5043EBB3E39B}" type="slidenum">
              <a:rPr lang="en-GB" smtClean="0"/>
              <a:pPr/>
              <a:t>7</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75357"/>
            <a:ext cx="7772400" cy="1225021"/>
          </a:xfrm>
        </p:spPr>
        <p:txBody>
          <a:bodyPr/>
          <a:lstStyle/>
          <a:p>
            <a:r>
              <a:rPr lang="en-GB"/>
              <a:t>Click to edit Master title style</a:t>
            </a:r>
          </a:p>
        </p:txBody>
      </p:sp>
      <p:sp>
        <p:nvSpPr>
          <p:cNvPr id="3" name="Subtitle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342892" indent="0" algn="ctr">
              <a:buNone/>
              <a:defRPr>
                <a:solidFill>
                  <a:schemeClr val="tx1">
                    <a:tint val="75000"/>
                  </a:schemeClr>
                </a:solidFill>
              </a:defRPr>
            </a:lvl2pPr>
            <a:lvl3pPr marL="685783" indent="0" algn="ctr">
              <a:buNone/>
              <a:defRPr>
                <a:solidFill>
                  <a:schemeClr val="tx1">
                    <a:tint val="75000"/>
                  </a:schemeClr>
                </a:solidFill>
              </a:defRPr>
            </a:lvl3pPr>
            <a:lvl4pPr marL="1028675" indent="0" algn="ctr">
              <a:buNone/>
              <a:defRPr>
                <a:solidFill>
                  <a:schemeClr val="tx1">
                    <a:tint val="75000"/>
                  </a:schemeClr>
                </a:solidFill>
              </a:defRPr>
            </a:lvl4pPr>
            <a:lvl5pPr marL="1371566" indent="0" algn="ctr">
              <a:buNone/>
              <a:defRPr>
                <a:solidFill>
                  <a:schemeClr val="tx1">
                    <a:tint val="75000"/>
                  </a:schemeClr>
                </a:solidFill>
              </a:defRPr>
            </a:lvl5pPr>
            <a:lvl6pPr marL="1714457" indent="0" algn="ctr">
              <a:buNone/>
              <a:defRPr>
                <a:solidFill>
                  <a:schemeClr val="tx1">
                    <a:tint val="75000"/>
                  </a:schemeClr>
                </a:solidFill>
              </a:defRPr>
            </a:lvl6pPr>
            <a:lvl7pPr marL="2057348" indent="0" algn="ctr">
              <a:buNone/>
              <a:defRPr>
                <a:solidFill>
                  <a:schemeClr val="tx1">
                    <a:tint val="75000"/>
                  </a:schemeClr>
                </a:solidFill>
              </a:defRPr>
            </a:lvl7pPr>
            <a:lvl8pPr marL="2400240" indent="0" algn="ctr">
              <a:buNone/>
              <a:defRPr>
                <a:solidFill>
                  <a:schemeClr val="tx1">
                    <a:tint val="75000"/>
                  </a:schemeClr>
                </a:solidFill>
              </a:defRPr>
            </a:lvl8pPr>
            <a:lvl9pPr marL="2743132" indent="0" algn="ctr">
              <a:buNone/>
              <a:defRPr>
                <a:solidFill>
                  <a:schemeClr val="tx1">
                    <a:tint val="75000"/>
                  </a:schemeClr>
                </a:solidFill>
              </a:defRPr>
            </a:lvl9pPr>
          </a:lstStyle>
          <a:p>
            <a:r>
              <a:rPr lang="en-GB"/>
              <a:t>Click to edit Master subtitle style</a:t>
            </a:r>
          </a:p>
        </p:txBody>
      </p:sp>
      <p:sp>
        <p:nvSpPr>
          <p:cNvPr id="4" name="Date Placeholder 3"/>
          <p:cNvSpPr>
            <a:spLocks noGrp="1"/>
          </p:cNvSpPr>
          <p:nvPr>
            <p:ph type="dt" sz="half" idx="10"/>
          </p:nvPr>
        </p:nvSpPr>
        <p:spPr/>
        <p:txBody>
          <a:bodyPr/>
          <a:lstStyle/>
          <a:p>
            <a:fld id="{A5F07425-A006-2F46-8115-BF90E4DB087A}" type="datetimeFigureOut">
              <a:rPr lang="en-US" smtClean="0"/>
              <a:pPr/>
              <a:t>11/21/19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BC1E98C-BA3B-A545-8DE7-C4AA41C9322F}" type="slidenum">
              <a:rPr lang="en-GB" smtClean="0"/>
              <a:pPr/>
              <a:t>‹#›</a:t>
            </a:fld>
            <a:endParaRPr lang="en-GB"/>
          </a:p>
        </p:txBody>
      </p:sp>
    </p:spTree>
    <p:extLst>
      <p:ext uri="{BB962C8B-B14F-4D97-AF65-F5344CB8AC3E}">
        <p14:creationId xmlns:p14="http://schemas.microsoft.com/office/powerpoint/2010/main" val="6716899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A5F07425-A006-2F46-8115-BF90E4DB087A}" type="datetimeFigureOut">
              <a:rPr lang="en-US" smtClean="0"/>
              <a:pPr/>
              <a:t>11/21/19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BC1E98C-BA3B-A545-8DE7-C4AA41C9322F}" type="slidenum">
              <a:rPr lang="en-GB" smtClean="0"/>
              <a:pPr/>
              <a:t>‹#›</a:t>
            </a:fld>
            <a:endParaRPr lang="en-GB"/>
          </a:p>
        </p:txBody>
      </p:sp>
    </p:spTree>
    <p:extLst>
      <p:ext uri="{BB962C8B-B14F-4D97-AF65-F5344CB8AC3E}">
        <p14:creationId xmlns:p14="http://schemas.microsoft.com/office/powerpoint/2010/main" val="39138784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867"/>
            <a:ext cx="2057400" cy="4876271"/>
          </a:xfrm>
        </p:spPr>
        <p:txBody>
          <a:bodyPr vert="eaVert"/>
          <a:lstStyle/>
          <a:p>
            <a:r>
              <a:rPr lang="en-GB"/>
              <a:t>Click to edit Master title style</a:t>
            </a:r>
          </a:p>
        </p:txBody>
      </p:sp>
      <p:sp>
        <p:nvSpPr>
          <p:cNvPr id="3" name="Vertical Text Placeholder 2"/>
          <p:cNvSpPr>
            <a:spLocks noGrp="1"/>
          </p:cNvSpPr>
          <p:nvPr>
            <p:ph type="body" orient="vert" idx="1"/>
          </p:nvPr>
        </p:nvSpPr>
        <p:spPr>
          <a:xfrm>
            <a:off x="457200" y="228867"/>
            <a:ext cx="6019800" cy="4876271"/>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A5F07425-A006-2F46-8115-BF90E4DB087A}" type="datetimeFigureOut">
              <a:rPr lang="en-US" smtClean="0"/>
              <a:pPr/>
              <a:t>11/21/19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BC1E98C-BA3B-A545-8DE7-C4AA41C9322F}" type="slidenum">
              <a:rPr lang="en-GB" smtClean="0"/>
              <a:pPr/>
              <a:t>‹#›</a:t>
            </a:fld>
            <a:endParaRPr lang="en-GB"/>
          </a:p>
        </p:txBody>
      </p:sp>
    </p:spTree>
    <p:extLst>
      <p:ext uri="{BB962C8B-B14F-4D97-AF65-F5344CB8AC3E}">
        <p14:creationId xmlns:p14="http://schemas.microsoft.com/office/powerpoint/2010/main" val="18503434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A5F07425-A006-2F46-8115-BF90E4DB087A}" type="datetimeFigureOut">
              <a:rPr lang="en-US" smtClean="0"/>
              <a:pPr/>
              <a:t>11/21/19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BC1E98C-BA3B-A545-8DE7-C4AA41C9322F}" type="slidenum">
              <a:rPr lang="en-GB" smtClean="0"/>
              <a:pPr/>
              <a:t>‹#›</a:t>
            </a:fld>
            <a:endParaRPr lang="en-GB"/>
          </a:p>
        </p:txBody>
      </p:sp>
    </p:spTree>
    <p:extLst>
      <p:ext uri="{BB962C8B-B14F-4D97-AF65-F5344CB8AC3E}">
        <p14:creationId xmlns:p14="http://schemas.microsoft.com/office/powerpoint/2010/main" val="3008430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672418"/>
            <a:ext cx="7772400" cy="1135063"/>
          </a:xfrm>
        </p:spPr>
        <p:txBody>
          <a:bodyPr anchor="t"/>
          <a:lstStyle>
            <a:lvl1pPr algn="l">
              <a:defRPr sz="3000" b="1" cap="all"/>
            </a:lvl1pPr>
          </a:lstStyle>
          <a:p>
            <a:r>
              <a:rPr lang="en-GB"/>
              <a:t>Click to edit Master title style</a:t>
            </a:r>
          </a:p>
        </p:txBody>
      </p:sp>
      <p:sp>
        <p:nvSpPr>
          <p:cNvPr id="3" name="Text Placeholder 2"/>
          <p:cNvSpPr>
            <a:spLocks noGrp="1"/>
          </p:cNvSpPr>
          <p:nvPr>
            <p:ph type="body" idx="1"/>
          </p:nvPr>
        </p:nvSpPr>
        <p:spPr>
          <a:xfrm>
            <a:off x="722313" y="2422261"/>
            <a:ext cx="7772400" cy="1250156"/>
          </a:xfrm>
        </p:spPr>
        <p:txBody>
          <a:bodyPr anchor="b"/>
          <a:lstStyle>
            <a:lvl1pPr marL="0" indent="0">
              <a:buNone/>
              <a:defRPr sz="1500">
                <a:solidFill>
                  <a:schemeClr val="tx1">
                    <a:tint val="75000"/>
                  </a:schemeClr>
                </a:solidFill>
              </a:defRPr>
            </a:lvl1pPr>
            <a:lvl2pPr marL="342892" indent="0">
              <a:buNone/>
              <a:defRPr sz="1350">
                <a:solidFill>
                  <a:schemeClr val="tx1">
                    <a:tint val="75000"/>
                  </a:schemeClr>
                </a:solidFill>
              </a:defRPr>
            </a:lvl2pPr>
            <a:lvl3pPr marL="685783" indent="0">
              <a:buNone/>
              <a:defRPr sz="1200">
                <a:solidFill>
                  <a:schemeClr val="tx1">
                    <a:tint val="75000"/>
                  </a:schemeClr>
                </a:solidFill>
              </a:defRPr>
            </a:lvl3pPr>
            <a:lvl4pPr marL="1028675" indent="0">
              <a:buNone/>
              <a:defRPr sz="1050">
                <a:solidFill>
                  <a:schemeClr val="tx1">
                    <a:tint val="75000"/>
                  </a:schemeClr>
                </a:solidFill>
              </a:defRPr>
            </a:lvl4pPr>
            <a:lvl5pPr marL="1371566" indent="0">
              <a:buNone/>
              <a:defRPr sz="1050">
                <a:solidFill>
                  <a:schemeClr val="tx1">
                    <a:tint val="75000"/>
                  </a:schemeClr>
                </a:solidFill>
              </a:defRPr>
            </a:lvl5pPr>
            <a:lvl6pPr marL="1714457" indent="0">
              <a:buNone/>
              <a:defRPr sz="1050">
                <a:solidFill>
                  <a:schemeClr val="tx1">
                    <a:tint val="75000"/>
                  </a:schemeClr>
                </a:solidFill>
              </a:defRPr>
            </a:lvl6pPr>
            <a:lvl7pPr marL="2057348" indent="0">
              <a:buNone/>
              <a:defRPr sz="1050">
                <a:solidFill>
                  <a:schemeClr val="tx1">
                    <a:tint val="75000"/>
                  </a:schemeClr>
                </a:solidFill>
              </a:defRPr>
            </a:lvl7pPr>
            <a:lvl8pPr marL="2400240" indent="0">
              <a:buNone/>
              <a:defRPr sz="1050">
                <a:solidFill>
                  <a:schemeClr val="tx1">
                    <a:tint val="75000"/>
                  </a:schemeClr>
                </a:solidFill>
              </a:defRPr>
            </a:lvl8pPr>
            <a:lvl9pPr marL="2743132" indent="0">
              <a:buNone/>
              <a:defRPr sz="105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A5F07425-A006-2F46-8115-BF90E4DB087A}" type="datetimeFigureOut">
              <a:rPr lang="en-US" smtClean="0"/>
              <a:pPr/>
              <a:t>11/21/19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BC1E98C-BA3B-A545-8DE7-C4AA41C9322F}" type="slidenum">
              <a:rPr lang="en-GB" smtClean="0"/>
              <a:pPr/>
              <a:t>‹#›</a:t>
            </a:fld>
            <a:endParaRPr lang="en-GB"/>
          </a:p>
        </p:txBody>
      </p:sp>
    </p:spTree>
    <p:extLst>
      <p:ext uri="{BB962C8B-B14F-4D97-AF65-F5344CB8AC3E}">
        <p14:creationId xmlns:p14="http://schemas.microsoft.com/office/powerpoint/2010/main" val="16838789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sz="half" idx="1"/>
          </p:nvPr>
        </p:nvSpPr>
        <p:spPr>
          <a:xfrm>
            <a:off x="457200" y="1333501"/>
            <a:ext cx="4038600" cy="3771636"/>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p:cNvSpPr>
            <a:spLocks noGrp="1"/>
          </p:cNvSpPr>
          <p:nvPr>
            <p:ph sz="half" idx="2"/>
          </p:nvPr>
        </p:nvSpPr>
        <p:spPr>
          <a:xfrm>
            <a:off x="4648200" y="1333501"/>
            <a:ext cx="4038600" cy="3771636"/>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p:cNvSpPr>
            <a:spLocks noGrp="1"/>
          </p:cNvSpPr>
          <p:nvPr>
            <p:ph type="dt" sz="half" idx="10"/>
          </p:nvPr>
        </p:nvSpPr>
        <p:spPr/>
        <p:txBody>
          <a:bodyPr/>
          <a:lstStyle/>
          <a:p>
            <a:fld id="{A5F07425-A006-2F46-8115-BF90E4DB087A}" type="datetimeFigureOut">
              <a:rPr lang="en-US" smtClean="0"/>
              <a:pPr/>
              <a:t>11/21/19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BC1E98C-BA3B-A545-8DE7-C4AA41C9322F}" type="slidenum">
              <a:rPr lang="en-GB" smtClean="0"/>
              <a:pPr/>
              <a:t>‹#›</a:t>
            </a:fld>
            <a:endParaRPr lang="en-GB"/>
          </a:p>
        </p:txBody>
      </p:sp>
    </p:spTree>
    <p:extLst>
      <p:ext uri="{BB962C8B-B14F-4D97-AF65-F5344CB8AC3E}">
        <p14:creationId xmlns:p14="http://schemas.microsoft.com/office/powerpoint/2010/main" val="33917845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p>
        </p:txBody>
      </p:sp>
      <p:sp>
        <p:nvSpPr>
          <p:cNvPr id="3" name="Text Placeholder 2"/>
          <p:cNvSpPr>
            <a:spLocks noGrp="1"/>
          </p:cNvSpPr>
          <p:nvPr>
            <p:ph type="body" idx="1"/>
          </p:nvPr>
        </p:nvSpPr>
        <p:spPr>
          <a:xfrm>
            <a:off x="457200" y="1279261"/>
            <a:ext cx="4040188" cy="533136"/>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GB"/>
              <a:t>Click to edit Master text styles</a:t>
            </a:r>
          </a:p>
        </p:txBody>
      </p:sp>
      <p:sp>
        <p:nvSpPr>
          <p:cNvPr id="4" name="Content Placeholder 3"/>
          <p:cNvSpPr>
            <a:spLocks noGrp="1"/>
          </p:cNvSpPr>
          <p:nvPr>
            <p:ph sz="half" idx="2"/>
          </p:nvPr>
        </p:nvSpPr>
        <p:spPr>
          <a:xfrm>
            <a:off x="457200" y="1812396"/>
            <a:ext cx="4040188" cy="3292740"/>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p:cNvSpPr>
            <a:spLocks noGrp="1"/>
          </p:cNvSpPr>
          <p:nvPr>
            <p:ph type="body" sz="quarter" idx="3"/>
          </p:nvPr>
        </p:nvSpPr>
        <p:spPr>
          <a:xfrm>
            <a:off x="4645029" y="1279261"/>
            <a:ext cx="4041775" cy="533136"/>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GB"/>
              <a:t>Click to edit Master text styles</a:t>
            </a:r>
          </a:p>
        </p:txBody>
      </p:sp>
      <p:sp>
        <p:nvSpPr>
          <p:cNvPr id="6" name="Content Placeholder 5"/>
          <p:cNvSpPr>
            <a:spLocks noGrp="1"/>
          </p:cNvSpPr>
          <p:nvPr>
            <p:ph sz="quarter" idx="4"/>
          </p:nvPr>
        </p:nvSpPr>
        <p:spPr>
          <a:xfrm>
            <a:off x="4645029" y="1812396"/>
            <a:ext cx="4041775" cy="3292740"/>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p:cNvSpPr>
            <a:spLocks noGrp="1"/>
          </p:cNvSpPr>
          <p:nvPr>
            <p:ph type="dt" sz="half" idx="10"/>
          </p:nvPr>
        </p:nvSpPr>
        <p:spPr/>
        <p:txBody>
          <a:bodyPr/>
          <a:lstStyle/>
          <a:p>
            <a:fld id="{A5F07425-A006-2F46-8115-BF90E4DB087A}" type="datetimeFigureOut">
              <a:rPr lang="en-US" smtClean="0"/>
              <a:pPr/>
              <a:t>11/21/19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BC1E98C-BA3B-A545-8DE7-C4AA41C9322F}" type="slidenum">
              <a:rPr lang="en-GB" smtClean="0"/>
              <a:pPr/>
              <a:t>‹#›</a:t>
            </a:fld>
            <a:endParaRPr lang="en-GB"/>
          </a:p>
        </p:txBody>
      </p:sp>
    </p:spTree>
    <p:extLst>
      <p:ext uri="{BB962C8B-B14F-4D97-AF65-F5344CB8AC3E}">
        <p14:creationId xmlns:p14="http://schemas.microsoft.com/office/powerpoint/2010/main" val="16484383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Date Placeholder 2"/>
          <p:cNvSpPr>
            <a:spLocks noGrp="1"/>
          </p:cNvSpPr>
          <p:nvPr>
            <p:ph type="dt" sz="half" idx="10"/>
          </p:nvPr>
        </p:nvSpPr>
        <p:spPr/>
        <p:txBody>
          <a:bodyPr/>
          <a:lstStyle/>
          <a:p>
            <a:fld id="{A5F07425-A006-2F46-8115-BF90E4DB087A}" type="datetimeFigureOut">
              <a:rPr lang="en-US" smtClean="0"/>
              <a:pPr/>
              <a:t>11/21/19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BC1E98C-BA3B-A545-8DE7-C4AA41C9322F}" type="slidenum">
              <a:rPr lang="en-GB" smtClean="0"/>
              <a:pPr/>
              <a:t>‹#›</a:t>
            </a:fld>
            <a:endParaRPr lang="en-GB"/>
          </a:p>
        </p:txBody>
      </p:sp>
    </p:spTree>
    <p:extLst>
      <p:ext uri="{BB962C8B-B14F-4D97-AF65-F5344CB8AC3E}">
        <p14:creationId xmlns:p14="http://schemas.microsoft.com/office/powerpoint/2010/main" val="30820444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F07425-A006-2F46-8115-BF90E4DB087A}" type="datetimeFigureOut">
              <a:rPr lang="en-US" smtClean="0"/>
              <a:pPr/>
              <a:t>11/21/19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BC1E98C-BA3B-A545-8DE7-C4AA41C9322F}" type="slidenum">
              <a:rPr lang="en-GB" smtClean="0"/>
              <a:pPr/>
              <a:t>‹#›</a:t>
            </a:fld>
            <a:endParaRPr lang="en-GB"/>
          </a:p>
        </p:txBody>
      </p:sp>
    </p:spTree>
    <p:extLst>
      <p:ext uri="{BB962C8B-B14F-4D97-AF65-F5344CB8AC3E}">
        <p14:creationId xmlns:p14="http://schemas.microsoft.com/office/powerpoint/2010/main" val="10381758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27541"/>
            <a:ext cx="3008313" cy="968376"/>
          </a:xfrm>
        </p:spPr>
        <p:txBody>
          <a:bodyPr anchor="b"/>
          <a:lstStyle>
            <a:lvl1pPr algn="l">
              <a:defRPr sz="1500" b="1"/>
            </a:lvl1pPr>
          </a:lstStyle>
          <a:p>
            <a:r>
              <a:rPr lang="en-GB"/>
              <a:t>Click to edit Master title style</a:t>
            </a:r>
          </a:p>
        </p:txBody>
      </p:sp>
      <p:sp>
        <p:nvSpPr>
          <p:cNvPr id="3" name="Content Placeholder 2"/>
          <p:cNvSpPr>
            <a:spLocks noGrp="1"/>
          </p:cNvSpPr>
          <p:nvPr>
            <p:ph idx="1"/>
          </p:nvPr>
        </p:nvSpPr>
        <p:spPr>
          <a:xfrm>
            <a:off x="3575050" y="227545"/>
            <a:ext cx="5111750" cy="4877594"/>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p:cNvSpPr>
            <a:spLocks noGrp="1"/>
          </p:cNvSpPr>
          <p:nvPr>
            <p:ph type="body" sz="half" idx="2"/>
          </p:nvPr>
        </p:nvSpPr>
        <p:spPr>
          <a:xfrm>
            <a:off x="457204" y="1195920"/>
            <a:ext cx="3008313" cy="3909219"/>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GB"/>
              <a:t>Click to edit Master text styles</a:t>
            </a:r>
          </a:p>
        </p:txBody>
      </p:sp>
      <p:sp>
        <p:nvSpPr>
          <p:cNvPr id="5" name="Date Placeholder 4"/>
          <p:cNvSpPr>
            <a:spLocks noGrp="1"/>
          </p:cNvSpPr>
          <p:nvPr>
            <p:ph type="dt" sz="half" idx="10"/>
          </p:nvPr>
        </p:nvSpPr>
        <p:spPr/>
        <p:txBody>
          <a:bodyPr/>
          <a:lstStyle/>
          <a:p>
            <a:fld id="{A5F07425-A006-2F46-8115-BF90E4DB087A}" type="datetimeFigureOut">
              <a:rPr lang="en-US" smtClean="0"/>
              <a:pPr/>
              <a:t>11/21/19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BC1E98C-BA3B-A545-8DE7-C4AA41C9322F}" type="slidenum">
              <a:rPr lang="en-GB" smtClean="0"/>
              <a:pPr/>
              <a:t>‹#›</a:t>
            </a:fld>
            <a:endParaRPr lang="en-GB"/>
          </a:p>
        </p:txBody>
      </p:sp>
    </p:spTree>
    <p:extLst>
      <p:ext uri="{BB962C8B-B14F-4D97-AF65-F5344CB8AC3E}">
        <p14:creationId xmlns:p14="http://schemas.microsoft.com/office/powerpoint/2010/main" val="30057118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00501"/>
            <a:ext cx="5486400" cy="472283"/>
          </a:xfrm>
        </p:spPr>
        <p:txBody>
          <a:bodyPr anchor="b"/>
          <a:lstStyle>
            <a:lvl1pPr algn="l">
              <a:defRPr sz="1500" b="1"/>
            </a:lvl1pPr>
          </a:lstStyle>
          <a:p>
            <a:r>
              <a:rPr lang="en-GB"/>
              <a:t>Click to edit Master title style</a:t>
            </a:r>
          </a:p>
        </p:txBody>
      </p:sp>
      <p:sp>
        <p:nvSpPr>
          <p:cNvPr id="3" name="Picture Placeholder 2"/>
          <p:cNvSpPr>
            <a:spLocks noGrp="1"/>
          </p:cNvSpPr>
          <p:nvPr>
            <p:ph type="pic" idx="1"/>
          </p:nvPr>
        </p:nvSpPr>
        <p:spPr>
          <a:xfrm>
            <a:off x="1792288" y="510646"/>
            <a:ext cx="5486400" cy="3429000"/>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endParaRPr lang="en-GB"/>
          </a:p>
        </p:txBody>
      </p:sp>
      <p:sp>
        <p:nvSpPr>
          <p:cNvPr id="4" name="Text Placeholder 3"/>
          <p:cNvSpPr>
            <a:spLocks noGrp="1"/>
          </p:cNvSpPr>
          <p:nvPr>
            <p:ph type="body" sz="half" idx="2"/>
          </p:nvPr>
        </p:nvSpPr>
        <p:spPr>
          <a:xfrm>
            <a:off x="1792288" y="4472783"/>
            <a:ext cx="5486400" cy="670719"/>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GB"/>
              <a:t>Click to edit Master text styles</a:t>
            </a:r>
          </a:p>
        </p:txBody>
      </p:sp>
      <p:sp>
        <p:nvSpPr>
          <p:cNvPr id="5" name="Date Placeholder 4"/>
          <p:cNvSpPr>
            <a:spLocks noGrp="1"/>
          </p:cNvSpPr>
          <p:nvPr>
            <p:ph type="dt" sz="half" idx="10"/>
          </p:nvPr>
        </p:nvSpPr>
        <p:spPr/>
        <p:txBody>
          <a:bodyPr/>
          <a:lstStyle/>
          <a:p>
            <a:fld id="{A5F07425-A006-2F46-8115-BF90E4DB087A}" type="datetimeFigureOut">
              <a:rPr lang="en-US" smtClean="0"/>
              <a:pPr/>
              <a:t>11/21/19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BC1E98C-BA3B-A545-8DE7-C4AA41C9322F}" type="slidenum">
              <a:rPr lang="en-GB" smtClean="0"/>
              <a:pPr/>
              <a:t>‹#›</a:t>
            </a:fld>
            <a:endParaRPr lang="en-GB"/>
          </a:p>
        </p:txBody>
      </p:sp>
    </p:spTree>
    <p:extLst>
      <p:ext uri="{BB962C8B-B14F-4D97-AF65-F5344CB8AC3E}">
        <p14:creationId xmlns:p14="http://schemas.microsoft.com/office/powerpoint/2010/main" val="32878706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686A"/>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28866"/>
            <a:ext cx="8229600" cy="952500"/>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p:cNvSpPr>
            <a:spLocks noGrp="1"/>
          </p:cNvSpPr>
          <p:nvPr>
            <p:ph type="body" idx="1"/>
          </p:nvPr>
        </p:nvSpPr>
        <p:spPr>
          <a:xfrm>
            <a:off x="457200" y="1333501"/>
            <a:ext cx="8229600" cy="3771636"/>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2"/>
          </p:nvPr>
        </p:nvSpPr>
        <p:spPr>
          <a:xfrm>
            <a:off x="457200" y="5296960"/>
            <a:ext cx="2133600" cy="304271"/>
          </a:xfrm>
          <a:prstGeom prst="rect">
            <a:avLst/>
          </a:prstGeom>
        </p:spPr>
        <p:txBody>
          <a:bodyPr vert="horz" lIns="91440" tIns="45720" rIns="91440" bIns="45720" rtlCol="0" anchor="ctr"/>
          <a:lstStyle>
            <a:lvl1pPr algn="l">
              <a:defRPr sz="900">
                <a:solidFill>
                  <a:schemeClr val="tx1">
                    <a:tint val="75000"/>
                  </a:schemeClr>
                </a:solidFill>
              </a:defRPr>
            </a:lvl1pPr>
          </a:lstStyle>
          <a:p>
            <a:fld id="{A5F07425-A006-2F46-8115-BF90E4DB087A}" type="datetimeFigureOut">
              <a:rPr lang="en-US" smtClean="0"/>
              <a:pPr/>
              <a:t>11/21/19</a:t>
            </a:fld>
            <a:endParaRPr lang="en-GB"/>
          </a:p>
        </p:txBody>
      </p:sp>
      <p:sp>
        <p:nvSpPr>
          <p:cNvPr id="5" name="Footer Placeholder 4"/>
          <p:cNvSpPr>
            <a:spLocks noGrp="1"/>
          </p:cNvSpPr>
          <p:nvPr>
            <p:ph type="ftr" sz="quarter" idx="3"/>
          </p:nvPr>
        </p:nvSpPr>
        <p:spPr>
          <a:xfrm>
            <a:off x="3124200" y="5296960"/>
            <a:ext cx="2895600" cy="304271"/>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5296960"/>
            <a:ext cx="2133600" cy="304271"/>
          </a:xfrm>
          <a:prstGeom prst="rect">
            <a:avLst/>
          </a:prstGeom>
        </p:spPr>
        <p:txBody>
          <a:bodyPr vert="horz" lIns="91440" tIns="45720" rIns="91440" bIns="45720" rtlCol="0" anchor="ctr"/>
          <a:lstStyle>
            <a:lvl1pPr algn="r">
              <a:defRPr sz="900">
                <a:solidFill>
                  <a:schemeClr val="tx1">
                    <a:tint val="75000"/>
                  </a:schemeClr>
                </a:solidFill>
              </a:defRPr>
            </a:lvl1pPr>
          </a:lstStyle>
          <a:p>
            <a:fld id="{BBC1E98C-BA3B-A545-8DE7-C4AA41C9322F}" type="slidenum">
              <a:rPr lang="en-GB" smtClean="0"/>
              <a:pPr/>
              <a:t>‹#›</a:t>
            </a:fld>
            <a:endParaRPr lang="en-GB"/>
          </a:p>
        </p:txBody>
      </p:sp>
    </p:spTree>
    <p:extLst>
      <p:ext uri="{BB962C8B-B14F-4D97-AF65-F5344CB8AC3E}">
        <p14:creationId xmlns:p14="http://schemas.microsoft.com/office/powerpoint/2010/main" val="27137674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42892" rtl="0" eaLnBrk="1" latinLnBrk="0" hangingPunct="1">
        <a:spcBef>
          <a:spcPct val="0"/>
        </a:spcBef>
        <a:buNone/>
        <a:defRPr sz="3300" kern="1200">
          <a:solidFill>
            <a:schemeClr val="tx1"/>
          </a:solidFill>
          <a:latin typeface="+mj-lt"/>
          <a:ea typeface="+mj-ea"/>
          <a:cs typeface="+mj-cs"/>
        </a:defRPr>
      </a:lvl1pPr>
    </p:titleStyle>
    <p:bodyStyle>
      <a:lvl1pPr marL="257168" indent="-257168" algn="l" defTabSz="342892" rtl="0" eaLnBrk="1" latinLnBrk="0" hangingPunct="1">
        <a:spcBef>
          <a:spcPct val="20000"/>
        </a:spcBef>
        <a:buFont typeface="Arial"/>
        <a:buChar char="•"/>
        <a:defRPr sz="2400" kern="1200">
          <a:solidFill>
            <a:schemeClr val="tx1"/>
          </a:solidFill>
          <a:latin typeface="+mn-lt"/>
          <a:ea typeface="+mn-ea"/>
          <a:cs typeface="+mn-cs"/>
        </a:defRPr>
      </a:lvl1pPr>
      <a:lvl2pPr marL="557199" indent="-214308" algn="l" defTabSz="342892" rtl="0" eaLnBrk="1" latinLnBrk="0" hangingPunct="1">
        <a:spcBef>
          <a:spcPct val="20000"/>
        </a:spcBef>
        <a:buFont typeface="Arial"/>
        <a:buChar char="–"/>
        <a:defRPr sz="2100" kern="1200">
          <a:solidFill>
            <a:schemeClr val="tx1"/>
          </a:solidFill>
          <a:latin typeface="+mn-lt"/>
          <a:ea typeface="+mn-ea"/>
          <a:cs typeface="+mn-cs"/>
        </a:defRPr>
      </a:lvl2pPr>
      <a:lvl3pPr marL="857228" indent="-171446" algn="l" defTabSz="342892" rtl="0" eaLnBrk="1" latinLnBrk="0" hangingPunct="1">
        <a:spcBef>
          <a:spcPct val="20000"/>
        </a:spcBef>
        <a:buFont typeface="Arial"/>
        <a:buChar char="•"/>
        <a:defRPr sz="1800" kern="1200">
          <a:solidFill>
            <a:schemeClr val="tx1"/>
          </a:solidFill>
          <a:latin typeface="+mn-lt"/>
          <a:ea typeface="+mn-ea"/>
          <a:cs typeface="+mn-cs"/>
        </a:defRPr>
      </a:lvl3pPr>
      <a:lvl4pPr marL="1200120" indent="-171446" algn="l" defTabSz="342892" rtl="0" eaLnBrk="1" latinLnBrk="0" hangingPunct="1">
        <a:spcBef>
          <a:spcPct val="20000"/>
        </a:spcBef>
        <a:buFont typeface="Arial"/>
        <a:buChar char="–"/>
        <a:defRPr sz="1500" kern="1200">
          <a:solidFill>
            <a:schemeClr val="tx1"/>
          </a:solidFill>
          <a:latin typeface="+mn-lt"/>
          <a:ea typeface="+mn-ea"/>
          <a:cs typeface="+mn-cs"/>
        </a:defRPr>
      </a:lvl4pPr>
      <a:lvl5pPr marL="1543012" indent="-171446" algn="l" defTabSz="342892" rtl="0" eaLnBrk="1" latinLnBrk="0" hangingPunct="1">
        <a:spcBef>
          <a:spcPct val="20000"/>
        </a:spcBef>
        <a:buFont typeface="Arial"/>
        <a:buChar char="»"/>
        <a:defRPr sz="1500" kern="1200">
          <a:solidFill>
            <a:schemeClr val="tx1"/>
          </a:solidFill>
          <a:latin typeface="+mn-lt"/>
          <a:ea typeface="+mn-ea"/>
          <a:cs typeface="+mn-cs"/>
        </a:defRPr>
      </a:lvl5pPr>
      <a:lvl6pPr marL="1885903" indent="-171446" algn="l" defTabSz="342892" rtl="0" eaLnBrk="1" latinLnBrk="0" hangingPunct="1">
        <a:spcBef>
          <a:spcPct val="20000"/>
        </a:spcBef>
        <a:buFont typeface="Arial"/>
        <a:buChar char="•"/>
        <a:defRPr sz="1500" kern="1200">
          <a:solidFill>
            <a:schemeClr val="tx1"/>
          </a:solidFill>
          <a:latin typeface="+mn-lt"/>
          <a:ea typeface="+mn-ea"/>
          <a:cs typeface="+mn-cs"/>
        </a:defRPr>
      </a:lvl6pPr>
      <a:lvl7pPr marL="2228795" indent="-171446" algn="l" defTabSz="342892" rtl="0" eaLnBrk="1" latinLnBrk="0" hangingPunct="1">
        <a:spcBef>
          <a:spcPct val="20000"/>
        </a:spcBef>
        <a:buFont typeface="Arial"/>
        <a:buChar char="•"/>
        <a:defRPr sz="1500" kern="1200">
          <a:solidFill>
            <a:schemeClr val="tx1"/>
          </a:solidFill>
          <a:latin typeface="+mn-lt"/>
          <a:ea typeface="+mn-ea"/>
          <a:cs typeface="+mn-cs"/>
        </a:defRPr>
      </a:lvl7pPr>
      <a:lvl8pPr marL="2571686" indent="-171446" algn="l" defTabSz="342892" rtl="0" eaLnBrk="1" latinLnBrk="0" hangingPunct="1">
        <a:spcBef>
          <a:spcPct val="20000"/>
        </a:spcBef>
        <a:buFont typeface="Arial"/>
        <a:buChar char="•"/>
        <a:defRPr sz="1500" kern="1200">
          <a:solidFill>
            <a:schemeClr val="tx1"/>
          </a:solidFill>
          <a:latin typeface="+mn-lt"/>
          <a:ea typeface="+mn-ea"/>
          <a:cs typeface="+mn-cs"/>
        </a:defRPr>
      </a:lvl8pPr>
      <a:lvl9pPr marL="2914577" indent="-171446" algn="l" defTabSz="342892"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892" rtl="0" eaLnBrk="1" latinLnBrk="0" hangingPunct="1">
        <a:defRPr sz="1350" kern="1200">
          <a:solidFill>
            <a:schemeClr val="tx1"/>
          </a:solidFill>
          <a:latin typeface="+mn-lt"/>
          <a:ea typeface="+mn-ea"/>
          <a:cs typeface="+mn-cs"/>
        </a:defRPr>
      </a:lvl1pPr>
      <a:lvl2pPr marL="342892" algn="l" defTabSz="342892" rtl="0" eaLnBrk="1" latinLnBrk="0" hangingPunct="1">
        <a:defRPr sz="1350" kern="1200">
          <a:solidFill>
            <a:schemeClr val="tx1"/>
          </a:solidFill>
          <a:latin typeface="+mn-lt"/>
          <a:ea typeface="+mn-ea"/>
          <a:cs typeface="+mn-cs"/>
        </a:defRPr>
      </a:lvl2pPr>
      <a:lvl3pPr marL="685783" algn="l" defTabSz="342892" rtl="0" eaLnBrk="1" latinLnBrk="0" hangingPunct="1">
        <a:defRPr sz="1350" kern="1200">
          <a:solidFill>
            <a:schemeClr val="tx1"/>
          </a:solidFill>
          <a:latin typeface="+mn-lt"/>
          <a:ea typeface="+mn-ea"/>
          <a:cs typeface="+mn-cs"/>
        </a:defRPr>
      </a:lvl3pPr>
      <a:lvl4pPr marL="1028675" algn="l" defTabSz="342892" rtl="0" eaLnBrk="1" latinLnBrk="0" hangingPunct="1">
        <a:defRPr sz="1350" kern="1200">
          <a:solidFill>
            <a:schemeClr val="tx1"/>
          </a:solidFill>
          <a:latin typeface="+mn-lt"/>
          <a:ea typeface="+mn-ea"/>
          <a:cs typeface="+mn-cs"/>
        </a:defRPr>
      </a:lvl4pPr>
      <a:lvl5pPr marL="1371566" algn="l" defTabSz="342892" rtl="0" eaLnBrk="1" latinLnBrk="0" hangingPunct="1">
        <a:defRPr sz="1350" kern="1200">
          <a:solidFill>
            <a:schemeClr val="tx1"/>
          </a:solidFill>
          <a:latin typeface="+mn-lt"/>
          <a:ea typeface="+mn-ea"/>
          <a:cs typeface="+mn-cs"/>
        </a:defRPr>
      </a:lvl5pPr>
      <a:lvl6pPr marL="1714457" algn="l" defTabSz="342892" rtl="0" eaLnBrk="1" latinLnBrk="0" hangingPunct="1">
        <a:defRPr sz="1350" kern="1200">
          <a:solidFill>
            <a:schemeClr val="tx1"/>
          </a:solidFill>
          <a:latin typeface="+mn-lt"/>
          <a:ea typeface="+mn-ea"/>
          <a:cs typeface="+mn-cs"/>
        </a:defRPr>
      </a:lvl6pPr>
      <a:lvl7pPr marL="2057348" algn="l" defTabSz="342892" rtl="0" eaLnBrk="1" latinLnBrk="0" hangingPunct="1">
        <a:defRPr sz="1350" kern="1200">
          <a:solidFill>
            <a:schemeClr val="tx1"/>
          </a:solidFill>
          <a:latin typeface="+mn-lt"/>
          <a:ea typeface="+mn-ea"/>
          <a:cs typeface="+mn-cs"/>
        </a:defRPr>
      </a:lvl7pPr>
      <a:lvl8pPr marL="2400240" algn="l" defTabSz="342892" rtl="0" eaLnBrk="1" latinLnBrk="0" hangingPunct="1">
        <a:defRPr sz="1350" kern="1200">
          <a:solidFill>
            <a:schemeClr val="tx1"/>
          </a:solidFill>
          <a:latin typeface="+mn-lt"/>
          <a:ea typeface="+mn-ea"/>
          <a:cs typeface="+mn-cs"/>
        </a:defRPr>
      </a:lvl8pPr>
      <a:lvl9pPr marL="2743132" algn="l" defTabSz="342892"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7.png"/><Relationship Id="rId7"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jpe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10" Type="http://schemas.openxmlformats.org/officeDocument/2006/relationships/image" Target="../media/image6.png"/><Relationship Id="rId4" Type="http://schemas.openxmlformats.org/officeDocument/2006/relationships/image" Target="../media/image15.png"/><Relationship Id="rId9" Type="http://schemas.openxmlformats.org/officeDocument/2006/relationships/image" Target="../media/image3.jpeg"/></Relationships>
</file>

<file path=ppt/slides/_rels/slide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0.png"/><Relationship Id="rId7"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23.jp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Picture 43"/>
          <p:cNvPicPr>
            <a:picLocks noChangeAspect="1"/>
          </p:cNvPicPr>
          <p:nvPr/>
        </p:nvPicPr>
        <p:blipFill rotWithShape="1">
          <a:blip r:embed="rId3">
            <a:extLst>
              <a:ext uri="{28A0092B-C50C-407E-A947-70E740481C1C}">
                <a14:useLocalDpi xmlns:a14="http://schemas.microsoft.com/office/drawing/2010/main"/>
              </a:ext>
            </a:extLst>
          </a:blip>
          <a:srcRect b="-328"/>
          <a:stretch/>
        </p:blipFill>
        <p:spPr>
          <a:xfrm>
            <a:off x="-84841" y="-225115"/>
            <a:ext cx="9225225" cy="5915831"/>
          </a:xfrm>
          <a:prstGeom prst="rect">
            <a:avLst/>
          </a:prstGeom>
        </p:spPr>
      </p:pic>
      <p:sp>
        <p:nvSpPr>
          <p:cNvPr id="32" name="TextBox 31"/>
          <p:cNvSpPr txBox="1"/>
          <p:nvPr/>
        </p:nvSpPr>
        <p:spPr>
          <a:xfrm>
            <a:off x="0" y="-6775"/>
            <a:ext cx="2357349" cy="1571969"/>
          </a:xfrm>
          <a:prstGeom prst="rect">
            <a:avLst/>
          </a:prstGeom>
          <a:solidFill>
            <a:srgbClr val="4E405D"/>
          </a:solidFill>
          <a:ln>
            <a:noFill/>
          </a:ln>
        </p:spPr>
        <p:txBody>
          <a:bodyPr wrap="square" lIns="180000" rtlCol="0">
            <a:spAutoFit/>
          </a:bodyPr>
          <a:lstStyle/>
          <a:p>
            <a:endParaRPr lang="en-GB" sz="375" b="1" dirty="0">
              <a:solidFill>
                <a:schemeClr val="bg1"/>
              </a:solidFill>
              <a:latin typeface="Calibri"/>
              <a:ea typeface="Cooper Hewitt" pitchFamily="50" charset="0"/>
              <a:cs typeface="Calibri"/>
            </a:endParaRPr>
          </a:p>
          <a:p>
            <a:pPr>
              <a:lnSpc>
                <a:spcPct val="90000"/>
              </a:lnSpc>
            </a:pPr>
            <a:r>
              <a:rPr lang="en-GB" sz="3300" b="1" dirty="0">
                <a:solidFill>
                  <a:schemeClr val="bg1"/>
                </a:solidFill>
                <a:latin typeface="Calibri"/>
                <a:ea typeface="Cooper Hewitt" pitchFamily="50" charset="0"/>
                <a:cs typeface="Calibri"/>
              </a:rPr>
              <a:t>Healthy Herds</a:t>
            </a:r>
            <a:endParaRPr lang="en-GB" sz="3300" b="1" dirty="0">
              <a:solidFill>
                <a:schemeClr val="bg1"/>
              </a:solidFill>
              <a:latin typeface="Cooper Hewitt" pitchFamily="50" charset="0"/>
              <a:ea typeface="Cooper Hewitt" pitchFamily="50" charset="0"/>
              <a:cs typeface="Cooper Hewitt Light" charset="0"/>
            </a:endParaRPr>
          </a:p>
          <a:p>
            <a:r>
              <a:rPr lang="en-GB" sz="3300" b="1" dirty="0">
                <a:solidFill>
                  <a:srgbClr val="49C575"/>
                </a:solidFill>
                <a:latin typeface="Calibri"/>
                <a:ea typeface="Cooper Hewitt" pitchFamily="50" charset="0"/>
                <a:cs typeface="Calibri"/>
              </a:rPr>
              <a:t>Georgia</a:t>
            </a:r>
          </a:p>
        </p:txBody>
      </p:sp>
      <p:sp>
        <p:nvSpPr>
          <p:cNvPr id="52" name="Rectangle 51"/>
          <p:cNvSpPr/>
          <p:nvPr/>
        </p:nvSpPr>
        <p:spPr>
          <a:xfrm>
            <a:off x="0" y="3523025"/>
            <a:ext cx="3412503" cy="1659085"/>
          </a:xfrm>
          <a:prstGeom prst="rect">
            <a:avLst/>
          </a:prstGeom>
          <a:solidFill>
            <a:srgbClr val="4E405D"/>
          </a:solidFill>
        </p:spPr>
        <p:txBody>
          <a:bodyPr wrap="square" lIns="108000" tIns="72000" bIns="108000">
            <a:spAutoFit/>
          </a:bodyPr>
          <a:lstStyle/>
          <a:p>
            <a:r>
              <a:rPr lang="en-GB" sz="2400" dirty="0">
                <a:solidFill>
                  <a:schemeClr val="bg1">
                    <a:lumMod val="95000"/>
                  </a:schemeClr>
                </a:solidFill>
                <a:latin typeface="Calibri Light" pitchFamily="34" charset="0"/>
                <a:cs typeface="Calibri Light" pitchFamily="34" charset="0"/>
              </a:rPr>
              <a:t>How ALCP transformed veterinary services for 440,000 livestock farmers in post-Soviet Georgia</a:t>
            </a:r>
          </a:p>
        </p:txBody>
      </p:sp>
      <p:grpSp>
        <p:nvGrpSpPr>
          <p:cNvPr id="5" name="Group 4"/>
          <p:cNvGrpSpPr/>
          <p:nvPr/>
        </p:nvGrpSpPr>
        <p:grpSpPr>
          <a:xfrm>
            <a:off x="5297863" y="424172"/>
            <a:ext cx="4738707" cy="1261004"/>
            <a:chOff x="3907155" y="210781"/>
            <a:chExt cx="6521987" cy="1681340"/>
          </a:xfrm>
        </p:grpSpPr>
        <p:sp>
          <p:nvSpPr>
            <p:cNvPr id="29" name="Flowchart: Stored Data 28"/>
            <p:cNvSpPr/>
            <p:nvPr/>
          </p:nvSpPr>
          <p:spPr>
            <a:xfrm>
              <a:off x="3907155" y="210781"/>
              <a:ext cx="6521987" cy="1681340"/>
            </a:xfrm>
            <a:prstGeom prst="flowChartOnlineStorage">
              <a:avLst/>
            </a:prstGeom>
            <a:solidFill>
              <a:schemeClr val="bg1"/>
            </a:solidFill>
            <a:ln w="381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solidFill>
                  <a:schemeClr val="tx1"/>
                </a:solidFill>
                <a:latin typeface="Calibri Light"/>
                <a:cs typeface="Calibri Light"/>
              </a:endParaRPr>
            </a:p>
          </p:txBody>
        </p:sp>
        <p:sp>
          <p:nvSpPr>
            <p:cNvPr id="43" name="TextBox 42"/>
            <p:cNvSpPr txBox="1"/>
            <p:nvPr/>
          </p:nvSpPr>
          <p:spPr>
            <a:xfrm>
              <a:off x="5204938" y="286196"/>
              <a:ext cx="3839574" cy="1477329"/>
            </a:xfrm>
            <a:prstGeom prst="rect">
              <a:avLst/>
            </a:prstGeom>
            <a:solidFill>
              <a:schemeClr val="bg1"/>
            </a:solidFill>
          </p:spPr>
          <p:txBody>
            <a:bodyPr wrap="square" rtlCol="0">
              <a:spAutoFit/>
            </a:bodyPr>
            <a:lstStyle/>
            <a:p>
              <a:pPr lvl="0" algn="r"/>
              <a:r>
                <a:rPr lang="en-GB" sz="2100" dirty="0">
                  <a:solidFill>
                    <a:schemeClr val="tx1">
                      <a:lumMod val="75000"/>
                      <a:lumOff val="25000"/>
                    </a:schemeClr>
                  </a:solidFill>
                  <a:latin typeface="Calibri"/>
                  <a:cs typeface="Calibri"/>
                </a:rPr>
                <a:t>Interventions </a:t>
              </a:r>
              <a:br>
                <a:rPr lang="en-GB" sz="2100" dirty="0">
                  <a:solidFill>
                    <a:schemeClr val="tx1">
                      <a:lumMod val="75000"/>
                      <a:lumOff val="25000"/>
                    </a:schemeClr>
                  </a:solidFill>
                  <a:latin typeface="Calibri"/>
                  <a:cs typeface="Calibri"/>
                </a:rPr>
              </a:br>
              <a:r>
                <a:rPr lang="en-GB" sz="1500" dirty="0">
                  <a:solidFill>
                    <a:srgbClr val="404040"/>
                  </a:solidFill>
                  <a:latin typeface="Calibri Light"/>
                  <a:cs typeface="Calibri Light"/>
                </a:rPr>
                <a:t>Innovation &amp; investment in input distribution networks &amp; provision of vet services in remote areas</a:t>
              </a:r>
              <a:endParaRPr lang="en-GB" sz="1500" dirty="0">
                <a:solidFill>
                  <a:schemeClr val="tx1">
                    <a:lumMod val="75000"/>
                    <a:lumOff val="25000"/>
                  </a:schemeClr>
                </a:solidFill>
                <a:latin typeface="Calibri Light"/>
                <a:cs typeface="Calibri Light"/>
              </a:endParaRPr>
            </a:p>
          </p:txBody>
        </p:sp>
        <p:pic>
          <p:nvPicPr>
            <p:cNvPr id="19" name="Picture 18" descr="mechanic.png"/>
            <p:cNvPicPr>
              <a:picLocks noChangeAspect="1"/>
            </p:cNvPicPr>
            <p:nvPr/>
          </p:nvPicPr>
          <p:blipFill>
            <a:blip r:embed="rId4" cstate="print">
              <a:duotone>
                <a:schemeClr val="bg2">
                  <a:shade val="45000"/>
                  <a:satMod val="135000"/>
                </a:schemeClr>
                <a:prstClr val="white"/>
              </a:duotone>
              <a:lum bright="-40000"/>
              <a:extLst>
                <a:ext uri="{28A0092B-C50C-407E-A947-70E740481C1C}">
                  <a14:useLocalDpi xmlns:a14="http://schemas.microsoft.com/office/drawing/2010/main"/>
                </a:ext>
              </a:extLst>
            </a:blip>
            <a:stretch>
              <a:fillRect/>
            </a:stretch>
          </p:blipFill>
          <p:spPr>
            <a:xfrm rot="2526177">
              <a:off x="4186555" y="619119"/>
              <a:ext cx="1049848" cy="970815"/>
            </a:xfrm>
            <a:prstGeom prst="rect">
              <a:avLst/>
            </a:prstGeom>
            <a:solidFill>
              <a:schemeClr val="bg1"/>
            </a:solidFill>
          </p:spPr>
        </p:pic>
      </p:grpSp>
      <p:sp>
        <p:nvSpPr>
          <p:cNvPr id="24" name="Rectangle 23"/>
          <p:cNvSpPr/>
          <p:nvPr/>
        </p:nvSpPr>
        <p:spPr>
          <a:xfrm>
            <a:off x="0" y="5154975"/>
            <a:ext cx="9144000" cy="55925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6" name="Rectangle 25"/>
          <p:cNvSpPr/>
          <p:nvPr/>
        </p:nvSpPr>
        <p:spPr>
          <a:xfrm>
            <a:off x="38476" y="5196280"/>
            <a:ext cx="298311" cy="455013"/>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pic>
        <p:nvPicPr>
          <p:cNvPr id="27" name="Picture 26" descr="Logo White.jpg"/>
          <p:cNvPicPr>
            <a:picLocks noChangeAspect="1"/>
          </p:cNvPicPr>
          <p:nvPr/>
        </p:nvPicPr>
        <p:blipFill>
          <a:blip r:embed="rId5" cstate="print">
            <a:clrChange>
              <a:clrFrom>
                <a:srgbClr val="63788B"/>
              </a:clrFrom>
              <a:clrTo>
                <a:srgbClr val="63788B">
                  <a:alpha val="0"/>
                </a:srgbClr>
              </a:clrTo>
            </a:clrChange>
            <a:lum bright="-10000"/>
            <a:extLst>
              <a:ext uri="{28A0092B-C50C-407E-A947-70E740481C1C}">
                <a14:useLocalDpi xmlns:a14="http://schemas.microsoft.com/office/drawing/2010/main"/>
              </a:ext>
            </a:extLst>
          </a:blip>
          <a:stretch>
            <a:fillRect/>
          </a:stretch>
        </p:blipFill>
        <p:spPr>
          <a:xfrm>
            <a:off x="7480300" y="5219427"/>
            <a:ext cx="1115492" cy="455012"/>
          </a:xfrm>
          <a:prstGeom prst="rect">
            <a:avLst/>
          </a:prstGeom>
        </p:spPr>
      </p:pic>
      <p:grpSp>
        <p:nvGrpSpPr>
          <p:cNvPr id="6" name="Group 5"/>
          <p:cNvGrpSpPr/>
          <p:nvPr/>
        </p:nvGrpSpPr>
        <p:grpSpPr>
          <a:xfrm>
            <a:off x="5297863" y="1966745"/>
            <a:ext cx="4705508" cy="1281435"/>
            <a:chOff x="3907153" y="2254435"/>
            <a:chExt cx="6477717" cy="1708580"/>
          </a:xfrm>
        </p:grpSpPr>
        <p:sp>
          <p:nvSpPr>
            <p:cNvPr id="23" name="Flowchart: Stored Data 22"/>
            <p:cNvSpPr/>
            <p:nvPr/>
          </p:nvSpPr>
          <p:spPr>
            <a:xfrm>
              <a:off x="3907153" y="2254435"/>
              <a:ext cx="6477717" cy="1708580"/>
            </a:xfrm>
            <a:prstGeom prst="flowChartOnlineStorage">
              <a:avLst/>
            </a:prstGeom>
            <a:solidFill>
              <a:schemeClr val="bg1"/>
            </a:solidFill>
            <a:ln w="381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solidFill>
                  <a:schemeClr val="tx1"/>
                </a:solidFill>
              </a:endParaRPr>
            </a:p>
          </p:txBody>
        </p:sp>
        <p:sp>
          <p:nvSpPr>
            <p:cNvPr id="36" name="TextBox 35"/>
            <p:cNvSpPr txBox="1"/>
            <p:nvPr/>
          </p:nvSpPr>
          <p:spPr>
            <a:xfrm>
              <a:off x="5313634" y="2365492"/>
              <a:ext cx="3641465" cy="1477328"/>
            </a:xfrm>
            <a:prstGeom prst="rect">
              <a:avLst/>
            </a:prstGeom>
            <a:solidFill>
              <a:schemeClr val="bg1"/>
            </a:solidFill>
          </p:spPr>
          <p:txBody>
            <a:bodyPr wrap="square" rtlCol="0">
              <a:spAutoFit/>
            </a:bodyPr>
            <a:lstStyle/>
            <a:p>
              <a:pPr lvl="0" algn="r"/>
              <a:r>
                <a:rPr lang="en-GB" sz="2100" dirty="0">
                  <a:solidFill>
                    <a:schemeClr val="tx1">
                      <a:lumMod val="75000"/>
                      <a:lumOff val="25000"/>
                    </a:schemeClr>
                  </a:solidFill>
                  <a:latin typeface="Calibri"/>
                  <a:cs typeface="Calibri"/>
                </a:rPr>
                <a:t>System Change </a:t>
              </a:r>
              <a:br>
                <a:rPr lang="en-GB" sz="2100" dirty="0">
                  <a:solidFill>
                    <a:schemeClr val="tx1">
                      <a:lumMod val="75000"/>
                      <a:lumOff val="25000"/>
                    </a:schemeClr>
                  </a:solidFill>
                  <a:latin typeface="Calibri Light"/>
                  <a:cs typeface="Calibri Light"/>
                </a:rPr>
              </a:br>
              <a:r>
                <a:rPr lang="en-GB" sz="1500" dirty="0">
                  <a:solidFill>
                    <a:srgbClr val="404040"/>
                  </a:solidFill>
                  <a:latin typeface="Calibri Light"/>
                  <a:cs typeface="Calibri Light"/>
                </a:rPr>
                <a:t> Widespread transformation of veterinary input distribution practices and access to services</a:t>
              </a:r>
              <a:endParaRPr lang="en-GB" sz="1500" dirty="0">
                <a:solidFill>
                  <a:schemeClr val="tx1">
                    <a:lumMod val="75000"/>
                    <a:lumOff val="25000"/>
                  </a:schemeClr>
                </a:solidFill>
                <a:latin typeface="Calibri Light"/>
                <a:cs typeface="Calibri Light"/>
              </a:endParaRPr>
            </a:p>
          </p:txBody>
        </p:sp>
        <p:pic>
          <p:nvPicPr>
            <p:cNvPr id="41" name="Picture 40" descr="team.png"/>
            <p:cNvPicPr>
              <a:picLocks noChangeAspect="1"/>
            </p:cNvPicPr>
            <p:nvPr/>
          </p:nvPicPr>
          <p:blipFill>
            <a:blip r:embed="rId6">
              <a:lum bright="-40000" contrast="-40000"/>
            </a:blip>
            <a:stretch>
              <a:fillRect/>
            </a:stretch>
          </p:blipFill>
          <p:spPr>
            <a:xfrm>
              <a:off x="4314270" y="2627692"/>
              <a:ext cx="879725" cy="911448"/>
            </a:xfrm>
            <a:prstGeom prst="rect">
              <a:avLst/>
            </a:prstGeom>
            <a:solidFill>
              <a:schemeClr val="bg1"/>
            </a:solidFill>
          </p:spPr>
        </p:pic>
      </p:grpSp>
      <p:grpSp>
        <p:nvGrpSpPr>
          <p:cNvPr id="8" name="Group 7"/>
          <p:cNvGrpSpPr/>
          <p:nvPr/>
        </p:nvGrpSpPr>
        <p:grpSpPr>
          <a:xfrm>
            <a:off x="5297863" y="3529744"/>
            <a:ext cx="4768198" cy="1303600"/>
            <a:chOff x="3907157" y="4325323"/>
            <a:chExt cx="6561309" cy="1738132"/>
          </a:xfrm>
        </p:grpSpPr>
        <p:sp>
          <p:nvSpPr>
            <p:cNvPr id="30" name="Flowchart: Stored Data 29"/>
            <p:cNvSpPr/>
            <p:nvPr/>
          </p:nvSpPr>
          <p:spPr>
            <a:xfrm>
              <a:off x="3907157" y="4325323"/>
              <a:ext cx="6561309" cy="1738132"/>
            </a:xfrm>
            <a:prstGeom prst="flowChartOnlineStorage">
              <a:avLst/>
            </a:prstGeom>
            <a:solidFill>
              <a:schemeClr val="bg1"/>
            </a:solidFill>
            <a:ln w="381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solidFill>
                  <a:schemeClr val="tx1"/>
                </a:solidFill>
              </a:endParaRPr>
            </a:p>
          </p:txBody>
        </p:sp>
        <p:sp>
          <p:nvSpPr>
            <p:cNvPr id="38" name="TextBox 37"/>
            <p:cNvSpPr txBox="1"/>
            <p:nvPr/>
          </p:nvSpPr>
          <p:spPr>
            <a:xfrm>
              <a:off x="5594019" y="4475962"/>
              <a:ext cx="3421407" cy="1477327"/>
            </a:xfrm>
            <a:prstGeom prst="rect">
              <a:avLst/>
            </a:prstGeom>
            <a:solidFill>
              <a:schemeClr val="bg1"/>
            </a:solidFill>
          </p:spPr>
          <p:txBody>
            <a:bodyPr wrap="square" rtlCol="0">
              <a:spAutoFit/>
            </a:bodyPr>
            <a:lstStyle/>
            <a:p>
              <a:pPr lvl="0" algn="r"/>
              <a:r>
                <a:rPr lang="en-GB" sz="2100" dirty="0">
                  <a:solidFill>
                    <a:schemeClr val="tx1">
                      <a:lumMod val="75000"/>
                      <a:lumOff val="25000"/>
                    </a:schemeClr>
                  </a:solidFill>
                  <a:latin typeface="Calibri"/>
                  <a:cs typeface="Calibri"/>
                </a:rPr>
                <a:t>Impact</a:t>
              </a:r>
              <a:r>
                <a:rPr lang="en-GB" sz="2100" dirty="0">
                  <a:solidFill>
                    <a:schemeClr val="tx1">
                      <a:lumMod val="75000"/>
                      <a:lumOff val="25000"/>
                    </a:schemeClr>
                  </a:solidFill>
                  <a:latin typeface="Calibri Light"/>
                  <a:cs typeface="Calibri Light"/>
                </a:rPr>
                <a:t> </a:t>
              </a:r>
              <a:br>
                <a:rPr lang="en-GB" sz="2100" dirty="0">
                  <a:solidFill>
                    <a:schemeClr val="tx1">
                      <a:lumMod val="75000"/>
                      <a:lumOff val="25000"/>
                    </a:schemeClr>
                  </a:solidFill>
                  <a:latin typeface="Calibri Light"/>
                  <a:cs typeface="Calibri Light"/>
                </a:rPr>
              </a:br>
              <a:r>
                <a:rPr lang="en-GB" sz="1500" dirty="0">
                  <a:solidFill>
                    <a:schemeClr val="tx1">
                      <a:lumMod val="75000"/>
                      <a:lumOff val="25000"/>
                    </a:schemeClr>
                  </a:solidFill>
                  <a:latin typeface="Calibri Light"/>
                  <a:cs typeface="Calibri Light"/>
                </a:rPr>
                <a:t>Increased income from livestock farming for 400,000 rural households</a:t>
              </a:r>
            </a:p>
          </p:txBody>
        </p:sp>
        <p:pic>
          <p:nvPicPr>
            <p:cNvPr id="42" name="Picture 41" descr="objective.png"/>
            <p:cNvPicPr>
              <a:picLocks noChangeAspect="1"/>
            </p:cNvPicPr>
            <p:nvPr/>
          </p:nvPicPr>
          <p:blipFill>
            <a:blip r:embed="rId7" cstate="print">
              <a:duotone>
                <a:schemeClr val="bg2">
                  <a:shade val="45000"/>
                  <a:satMod val="135000"/>
                </a:schemeClr>
                <a:prstClr val="white"/>
              </a:duotone>
              <a:lum bright="-40000" contrast="-30000"/>
              <a:extLst>
                <a:ext uri="{28A0092B-C50C-407E-A947-70E740481C1C}">
                  <a14:useLocalDpi xmlns:a14="http://schemas.microsoft.com/office/drawing/2010/main"/>
                </a:ext>
              </a:extLst>
            </a:blip>
            <a:stretch>
              <a:fillRect/>
            </a:stretch>
          </p:blipFill>
          <p:spPr>
            <a:xfrm>
              <a:off x="4312234" y="4686049"/>
              <a:ext cx="1000823" cy="952665"/>
            </a:xfrm>
            <a:prstGeom prst="rect">
              <a:avLst/>
            </a:prstGeom>
            <a:solidFill>
              <a:schemeClr val="bg1"/>
            </a:solidFill>
          </p:spPr>
        </p:pic>
      </p:grpSp>
      <p:pic>
        <p:nvPicPr>
          <p:cNvPr id="4" name="Picture 3" descr="BEAM Logo White for Dark Background.png"/>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561593" y="5259712"/>
            <a:ext cx="1095470" cy="37444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2" nodeType="clickEffect">
                                  <p:stCondLst>
                                    <p:cond delay="0"/>
                                  </p:stCondLst>
                                  <p:childTnLst>
                                    <p:set>
                                      <p:cBhvr>
                                        <p:cTn id="6" dur="1" fill="hold">
                                          <p:stCondLst>
                                            <p:cond delay="0"/>
                                          </p:stCondLst>
                                        </p:cTn>
                                        <p:tgtEl>
                                          <p:spTgt spid="5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2"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5" name="Straight Connector 54"/>
          <p:cNvCxnSpPr/>
          <p:nvPr/>
        </p:nvCxnSpPr>
        <p:spPr>
          <a:xfrm>
            <a:off x="778551" y="947116"/>
            <a:ext cx="0" cy="3731882"/>
          </a:xfrm>
          <a:prstGeom prst="line">
            <a:avLst/>
          </a:prstGeom>
          <a:ln w="38100">
            <a:solidFill>
              <a:srgbClr val="FFFFFF"/>
            </a:solidFill>
          </a:ln>
          <a:effectLst/>
        </p:spPr>
        <p:style>
          <a:lnRef idx="2">
            <a:schemeClr val="accent1"/>
          </a:lnRef>
          <a:fillRef idx="0">
            <a:schemeClr val="accent1"/>
          </a:fillRef>
          <a:effectRef idx="1">
            <a:schemeClr val="accent1"/>
          </a:effectRef>
          <a:fontRef idx="minor">
            <a:schemeClr val="tx1"/>
          </a:fontRef>
        </p:style>
      </p:cxnSp>
      <p:sp>
        <p:nvSpPr>
          <p:cNvPr id="56" name="Oval 55"/>
          <p:cNvSpPr/>
          <p:nvPr/>
        </p:nvSpPr>
        <p:spPr>
          <a:xfrm>
            <a:off x="761409" y="1285038"/>
            <a:ext cx="34289" cy="34289"/>
          </a:xfrm>
          <a:prstGeom prst="ellipse">
            <a:avLst/>
          </a:prstGeom>
          <a:solidFill>
            <a:srgbClr val="FFFFFF"/>
          </a:solidFill>
          <a:ln w="76200">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57" name="Oval 56"/>
          <p:cNvSpPr/>
          <p:nvPr/>
        </p:nvSpPr>
        <p:spPr>
          <a:xfrm>
            <a:off x="761409" y="2360986"/>
            <a:ext cx="34289" cy="34289"/>
          </a:xfrm>
          <a:prstGeom prst="ellipse">
            <a:avLst/>
          </a:prstGeom>
          <a:solidFill>
            <a:srgbClr val="FFFFFF"/>
          </a:solidFill>
          <a:ln w="76200">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58" name="Oval 57"/>
          <p:cNvSpPr/>
          <p:nvPr/>
        </p:nvSpPr>
        <p:spPr>
          <a:xfrm>
            <a:off x="761409" y="3380975"/>
            <a:ext cx="34289" cy="34289"/>
          </a:xfrm>
          <a:prstGeom prst="ellipse">
            <a:avLst/>
          </a:prstGeom>
          <a:solidFill>
            <a:srgbClr val="FFFFFF"/>
          </a:solidFill>
          <a:ln w="76200">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59" name="Oval 58"/>
          <p:cNvSpPr/>
          <p:nvPr/>
        </p:nvSpPr>
        <p:spPr>
          <a:xfrm>
            <a:off x="761409" y="4423201"/>
            <a:ext cx="34289" cy="34289"/>
          </a:xfrm>
          <a:prstGeom prst="ellipse">
            <a:avLst/>
          </a:prstGeom>
          <a:solidFill>
            <a:srgbClr val="FFFFFF"/>
          </a:solidFill>
          <a:ln w="76200">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7" name="Rectangle 6"/>
          <p:cNvSpPr/>
          <p:nvPr/>
        </p:nvSpPr>
        <p:spPr>
          <a:xfrm>
            <a:off x="1896927" y="285436"/>
            <a:ext cx="5961607" cy="381002"/>
          </a:xfrm>
          <a:prstGeom prst="rect">
            <a:avLst/>
          </a:prstGeom>
        </p:spPr>
        <p:txBody>
          <a:bodyPr wrap="square">
            <a:spAutoFit/>
          </a:bodyPr>
          <a:lstStyle/>
          <a:p>
            <a:pPr algn="ctr">
              <a:lnSpc>
                <a:spcPct val="60000"/>
              </a:lnSpc>
            </a:pPr>
            <a:r>
              <a:rPr lang="en-GB" sz="2800" dirty="0">
                <a:solidFill>
                  <a:schemeClr val="bg1"/>
                </a:solidFill>
                <a:ea typeface="Cooper Hewitt" pitchFamily="50" charset="0"/>
                <a:cs typeface="Calibri Light"/>
              </a:rPr>
              <a:t>A market system approach to the issues</a:t>
            </a:r>
          </a:p>
        </p:txBody>
      </p:sp>
      <p:sp>
        <p:nvSpPr>
          <p:cNvPr id="12" name="Rectangle 11"/>
          <p:cNvSpPr/>
          <p:nvPr/>
        </p:nvSpPr>
        <p:spPr>
          <a:xfrm>
            <a:off x="876924" y="883861"/>
            <a:ext cx="2040007" cy="830997"/>
          </a:xfrm>
          <a:prstGeom prst="rect">
            <a:avLst/>
          </a:prstGeom>
        </p:spPr>
        <p:txBody>
          <a:bodyPr wrap="square">
            <a:spAutoFit/>
          </a:bodyPr>
          <a:lstStyle/>
          <a:p>
            <a:r>
              <a:rPr lang="en-US" sz="2400" dirty="0">
                <a:solidFill>
                  <a:srgbClr val="FFFFFF"/>
                </a:solidFill>
                <a:latin typeface="Calibri"/>
                <a:cs typeface="Calibri"/>
              </a:rPr>
              <a:t>Why livestock farming?</a:t>
            </a:r>
            <a:endParaRPr lang="en-GB" sz="2400" dirty="0">
              <a:solidFill>
                <a:srgbClr val="FFFFFF"/>
              </a:solidFill>
              <a:latin typeface="Calibri"/>
              <a:cs typeface="Calibri"/>
            </a:endParaRPr>
          </a:p>
        </p:txBody>
      </p:sp>
      <p:sp>
        <p:nvSpPr>
          <p:cNvPr id="13" name="Rectangle 12"/>
          <p:cNvSpPr/>
          <p:nvPr/>
        </p:nvSpPr>
        <p:spPr>
          <a:xfrm>
            <a:off x="876924" y="1962632"/>
            <a:ext cx="2005725" cy="830997"/>
          </a:xfrm>
          <a:prstGeom prst="rect">
            <a:avLst/>
          </a:prstGeom>
        </p:spPr>
        <p:txBody>
          <a:bodyPr wrap="square">
            <a:spAutoFit/>
          </a:bodyPr>
          <a:lstStyle/>
          <a:p>
            <a:r>
              <a:rPr lang="en-GB" sz="2400" dirty="0">
                <a:solidFill>
                  <a:srgbClr val="FFFFFF"/>
                </a:solidFill>
                <a:latin typeface="Calibri"/>
                <a:cs typeface="Calibri"/>
              </a:rPr>
              <a:t>The missed opportunity</a:t>
            </a:r>
          </a:p>
        </p:txBody>
      </p:sp>
      <p:sp>
        <p:nvSpPr>
          <p:cNvPr id="14" name="Rectangle 13"/>
          <p:cNvSpPr/>
          <p:nvPr/>
        </p:nvSpPr>
        <p:spPr>
          <a:xfrm>
            <a:off x="914555" y="2982621"/>
            <a:ext cx="1582831" cy="830997"/>
          </a:xfrm>
          <a:prstGeom prst="rect">
            <a:avLst/>
          </a:prstGeom>
        </p:spPr>
        <p:txBody>
          <a:bodyPr wrap="square">
            <a:spAutoFit/>
          </a:bodyPr>
          <a:lstStyle/>
          <a:p>
            <a:r>
              <a:rPr lang="en-GB" sz="2400" dirty="0">
                <a:solidFill>
                  <a:srgbClr val="FFFFFF"/>
                </a:solidFill>
                <a:latin typeface="Calibri"/>
                <a:cs typeface="Calibri"/>
              </a:rPr>
              <a:t>System diagnosis</a:t>
            </a:r>
          </a:p>
        </p:txBody>
      </p:sp>
      <p:sp>
        <p:nvSpPr>
          <p:cNvPr id="15" name="Rectangle 14"/>
          <p:cNvSpPr/>
          <p:nvPr/>
        </p:nvSpPr>
        <p:spPr>
          <a:xfrm>
            <a:off x="887159" y="4024847"/>
            <a:ext cx="1610229" cy="830997"/>
          </a:xfrm>
          <a:prstGeom prst="rect">
            <a:avLst/>
          </a:prstGeom>
        </p:spPr>
        <p:txBody>
          <a:bodyPr wrap="square">
            <a:spAutoFit/>
          </a:bodyPr>
          <a:lstStyle/>
          <a:p>
            <a:r>
              <a:rPr lang="en-GB" sz="2400" dirty="0">
                <a:solidFill>
                  <a:srgbClr val="FFFFFF"/>
                </a:solidFill>
                <a:latin typeface="Calibri"/>
                <a:cs typeface="Calibri"/>
              </a:rPr>
              <a:t>Root </a:t>
            </a:r>
            <a:br>
              <a:rPr lang="en-GB" sz="2400" dirty="0">
                <a:solidFill>
                  <a:srgbClr val="FFFFFF"/>
                </a:solidFill>
                <a:latin typeface="Calibri"/>
                <a:cs typeface="Calibri"/>
              </a:rPr>
            </a:br>
            <a:r>
              <a:rPr lang="en-GB" sz="2400" dirty="0">
                <a:solidFill>
                  <a:srgbClr val="FFFFFF"/>
                </a:solidFill>
                <a:latin typeface="Calibri"/>
                <a:cs typeface="Calibri"/>
              </a:rPr>
              <a:t>causes</a:t>
            </a:r>
          </a:p>
        </p:txBody>
      </p:sp>
      <p:sp>
        <p:nvSpPr>
          <p:cNvPr id="20" name="Content Placeholder 2"/>
          <p:cNvSpPr txBox="1">
            <a:spLocks/>
          </p:cNvSpPr>
          <p:nvPr/>
        </p:nvSpPr>
        <p:spPr>
          <a:xfrm>
            <a:off x="4646220" y="989146"/>
            <a:ext cx="4173314" cy="891270"/>
          </a:xfrm>
          <a:prstGeom prst="rect">
            <a:avLst/>
          </a:prstGeom>
        </p:spPr>
        <p:txBody>
          <a:bodyPr>
            <a:spAutoFit/>
          </a:bodyPr>
          <a:lstStyle/>
          <a:p>
            <a:pPr indent="1191" defTabSz="342892">
              <a:lnSpc>
                <a:spcPct val="110000"/>
              </a:lnSpc>
              <a:defRPr/>
            </a:pPr>
            <a:r>
              <a:rPr lang="en-GB" sz="1600" dirty="0">
                <a:solidFill>
                  <a:srgbClr val="FDC933"/>
                </a:solidFill>
                <a:latin typeface="Calibri Light"/>
                <a:cs typeface="Calibri Light"/>
              </a:rPr>
              <a:t>A potentially lucrative sector for half a million farmers, still hampered by post-Soviet collapse of livestock health services &amp; collective farms</a:t>
            </a:r>
          </a:p>
        </p:txBody>
      </p:sp>
      <p:grpSp>
        <p:nvGrpSpPr>
          <p:cNvPr id="3" name="Group 2"/>
          <p:cNvGrpSpPr/>
          <p:nvPr/>
        </p:nvGrpSpPr>
        <p:grpSpPr>
          <a:xfrm>
            <a:off x="3622113" y="903020"/>
            <a:ext cx="837210" cy="792678"/>
            <a:chOff x="3040027" y="822048"/>
            <a:chExt cx="1116280" cy="1056904"/>
          </a:xfrm>
          <a:solidFill>
            <a:schemeClr val="bg1"/>
          </a:solidFill>
        </p:grpSpPr>
        <p:sp>
          <p:nvSpPr>
            <p:cNvPr id="21" name="Oval 20"/>
            <p:cNvSpPr/>
            <p:nvPr/>
          </p:nvSpPr>
          <p:spPr>
            <a:xfrm>
              <a:off x="3040027" y="822048"/>
              <a:ext cx="1116280" cy="1056904"/>
            </a:xfrm>
            <a:prstGeom prst="ellipse">
              <a:avLst/>
            </a:prstGeom>
            <a:grp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pic>
          <p:nvPicPr>
            <p:cNvPr id="22" name="Picture 21" descr="diagram.png"/>
            <p:cNvPicPr>
              <a:picLocks noChangeAspect="1"/>
            </p:cNvPicPr>
            <p:nvPr/>
          </p:nvPicPr>
          <p:blipFill>
            <a:blip r:embed="rId3"/>
            <a:stretch>
              <a:fillRect/>
            </a:stretch>
          </p:blipFill>
          <p:spPr>
            <a:xfrm>
              <a:off x="3282873" y="1016050"/>
              <a:ext cx="668901" cy="668901"/>
            </a:xfrm>
            <a:prstGeom prst="rect">
              <a:avLst/>
            </a:prstGeom>
            <a:grpFill/>
            <a:ln>
              <a:noFill/>
            </a:ln>
          </p:spPr>
        </p:pic>
      </p:grpSp>
      <p:grpSp>
        <p:nvGrpSpPr>
          <p:cNvPr id="5" name="Group 4"/>
          <p:cNvGrpSpPr/>
          <p:nvPr/>
        </p:nvGrpSpPr>
        <p:grpSpPr>
          <a:xfrm>
            <a:off x="3622113" y="3001780"/>
            <a:ext cx="837210" cy="792678"/>
            <a:chOff x="3111277" y="3557477"/>
            <a:chExt cx="1116280" cy="1056904"/>
          </a:xfrm>
          <a:solidFill>
            <a:schemeClr val="bg1"/>
          </a:solidFill>
        </p:grpSpPr>
        <p:sp>
          <p:nvSpPr>
            <p:cNvPr id="23" name="Oval 22"/>
            <p:cNvSpPr/>
            <p:nvPr/>
          </p:nvSpPr>
          <p:spPr>
            <a:xfrm>
              <a:off x="3111277" y="3557477"/>
              <a:ext cx="1116280" cy="1056904"/>
            </a:xfrm>
            <a:prstGeom prst="ellipse">
              <a:avLst/>
            </a:prstGeom>
            <a:grp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pic>
          <p:nvPicPr>
            <p:cNvPr id="24" name="Picture 23" descr="presentation.png"/>
            <p:cNvPicPr>
              <a:picLocks noChangeAspect="1"/>
            </p:cNvPicPr>
            <p:nvPr/>
          </p:nvPicPr>
          <p:blipFill>
            <a:blip r:embed="rId4">
              <a:lum bright="-20000"/>
            </a:blip>
            <a:stretch>
              <a:fillRect/>
            </a:stretch>
          </p:blipFill>
          <p:spPr>
            <a:xfrm>
              <a:off x="3321146" y="3722780"/>
              <a:ext cx="726294" cy="726295"/>
            </a:xfrm>
            <a:prstGeom prst="rect">
              <a:avLst/>
            </a:prstGeom>
            <a:grpFill/>
          </p:spPr>
        </p:pic>
      </p:grpSp>
      <p:grpSp>
        <p:nvGrpSpPr>
          <p:cNvPr id="6" name="Group 5"/>
          <p:cNvGrpSpPr/>
          <p:nvPr/>
        </p:nvGrpSpPr>
        <p:grpSpPr>
          <a:xfrm>
            <a:off x="3622113" y="4044006"/>
            <a:ext cx="837210" cy="792678"/>
            <a:chOff x="3121177" y="4947111"/>
            <a:chExt cx="1116280" cy="1056904"/>
          </a:xfrm>
          <a:solidFill>
            <a:schemeClr val="bg1"/>
          </a:solidFill>
        </p:grpSpPr>
        <p:sp>
          <p:nvSpPr>
            <p:cNvPr id="25" name="Oval 24"/>
            <p:cNvSpPr/>
            <p:nvPr/>
          </p:nvSpPr>
          <p:spPr>
            <a:xfrm>
              <a:off x="3121177" y="4947111"/>
              <a:ext cx="1116280" cy="1056904"/>
            </a:xfrm>
            <a:prstGeom prst="ellipse">
              <a:avLst/>
            </a:prstGeom>
            <a:grp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pic>
          <p:nvPicPr>
            <p:cNvPr id="26" name="Picture 25" descr="connection.png"/>
            <p:cNvPicPr>
              <a:picLocks noChangeAspect="1"/>
            </p:cNvPicPr>
            <p:nvPr/>
          </p:nvPicPr>
          <p:blipFill>
            <a:blip r:embed="rId5"/>
            <a:stretch>
              <a:fillRect/>
            </a:stretch>
          </p:blipFill>
          <p:spPr>
            <a:xfrm>
              <a:off x="3291796" y="5078311"/>
              <a:ext cx="790300" cy="790300"/>
            </a:xfrm>
            <a:prstGeom prst="rect">
              <a:avLst/>
            </a:prstGeom>
            <a:noFill/>
          </p:spPr>
        </p:pic>
      </p:grpSp>
      <p:grpSp>
        <p:nvGrpSpPr>
          <p:cNvPr id="4" name="Group 3"/>
          <p:cNvGrpSpPr/>
          <p:nvPr/>
        </p:nvGrpSpPr>
        <p:grpSpPr>
          <a:xfrm>
            <a:off x="3622113" y="1981791"/>
            <a:ext cx="837210" cy="792678"/>
            <a:chOff x="3049927" y="2197490"/>
            <a:chExt cx="1116280" cy="1056904"/>
          </a:xfrm>
          <a:solidFill>
            <a:schemeClr val="bg1"/>
          </a:solidFill>
        </p:grpSpPr>
        <p:sp>
          <p:nvSpPr>
            <p:cNvPr id="29" name="Oval 28"/>
            <p:cNvSpPr/>
            <p:nvPr/>
          </p:nvSpPr>
          <p:spPr>
            <a:xfrm>
              <a:off x="3049927" y="2197490"/>
              <a:ext cx="1116280" cy="1056904"/>
            </a:xfrm>
            <a:prstGeom prst="ellipse">
              <a:avLst/>
            </a:prstGeom>
            <a:grp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pic>
          <p:nvPicPr>
            <p:cNvPr id="30" name="Picture 29" descr="diagram.png"/>
            <p:cNvPicPr>
              <a:picLocks noChangeAspect="1"/>
            </p:cNvPicPr>
            <p:nvPr/>
          </p:nvPicPr>
          <p:blipFill>
            <a:blip r:embed="rId6"/>
            <a:stretch>
              <a:fillRect/>
            </a:stretch>
          </p:blipFill>
          <p:spPr>
            <a:xfrm>
              <a:off x="3279125" y="2391492"/>
              <a:ext cx="668901" cy="668901"/>
            </a:xfrm>
            <a:prstGeom prst="rect">
              <a:avLst/>
            </a:prstGeom>
            <a:grpFill/>
          </p:spPr>
        </p:pic>
      </p:grpSp>
      <p:sp>
        <p:nvSpPr>
          <p:cNvPr id="31" name="Content Placeholder 2"/>
          <p:cNvSpPr txBox="1">
            <a:spLocks/>
          </p:cNvSpPr>
          <p:nvPr/>
        </p:nvSpPr>
        <p:spPr>
          <a:xfrm>
            <a:off x="4646220" y="2067917"/>
            <a:ext cx="4350296" cy="620426"/>
          </a:xfrm>
          <a:prstGeom prst="rect">
            <a:avLst/>
          </a:prstGeom>
        </p:spPr>
        <p:txBody>
          <a:bodyPr>
            <a:spAutoFit/>
          </a:bodyPr>
          <a:lstStyle/>
          <a:p>
            <a:pPr indent="1191">
              <a:lnSpc>
                <a:spcPct val="110000"/>
              </a:lnSpc>
            </a:pPr>
            <a:r>
              <a:rPr lang="en-GB" sz="1600" dirty="0">
                <a:solidFill>
                  <a:srgbClr val="FDC933"/>
                </a:solidFill>
                <a:latin typeface="Calibri Light"/>
                <a:cs typeface="Calibri Light"/>
              </a:rPr>
              <a:t>Growing urban demand and export potential for meat &amp; dairy products should spur expansion</a:t>
            </a:r>
          </a:p>
        </p:txBody>
      </p:sp>
      <p:sp>
        <p:nvSpPr>
          <p:cNvPr id="32" name="Content Placeholder 2"/>
          <p:cNvSpPr txBox="1">
            <a:spLocks/>
          </p:cNvSpPr>
          <p:nvPr/>
        </p:nvSpPr>
        <p:spPr>
          <a:xfrm>
            <a:off x="4646220" y="2984209"/>
            <a:ext cx="4173314" cy="891270"/>
          </a:xfrm>
          <a:prstGeom prst="rect">
            <a:avLst/>
          </a:prstGeom>
        </p:spPr>
        <p:txBody>
          <a:bodyPr>
            <a:spAutoFit/>
          </a:bodyPr>
          <a:lstStyle/>
          <a:p>
            <a:pPr indent="1191">
              <a:lnSpc>
                <a:spcPct val="110000"/>
              </a:lnSpc>
            </a:pPr>
            <a:r>
              <a:rPr lang="en-GB" sz="1600">
                <a:solidFill>
                  <a:srgbClr val="FDC933"/>
                </a:solidFill>
                <a:latin typeface="Calibri Light"/>
                <a:cs typeface="Calibri Light"/>
              </a:rPr>
              <a:t>Smallholder </a:t>
            </a:r>
            <a:r>
              <a:rPr lang="en-GB" sz="1600" dirty="0">
                <a:solidFill>
                  <a:srgbClr val="FDC933"/>
                </a:solidFill>
                <a:latin typeface="Calibri Light"/>
                <a:cs typeface="Calibri Light"/>
              </a:rPr>
              <a:t>investment is inhibited by risks of livestock disease, especially for women with poor access to inputs &amp; information</a:t>
            </a:r>
          </a:p>
        </p:txBody>
      </p:sp>
      <p:sp>
        <p:nvSpPr>
          <p:cNvPr id="33" name="Content Placeholder 2"/>
          <p:cNvSpPr txBox="1">
            <a:spLocks/>
          </p:cNvSpPr>
          <p:nvPr/>
        </p:nvSpPr>
        <p:spPr>
          <a:xfrm>
            <a:off x="4646220" y="4130132"/>
            <a:ext cx="4173314" cy="891270"/>
          </a:xfrm>
          <a:prstGeom prst="rect">
            <a:avLst/>
          </a:prstGeom>
        </p:spPr>
        <p:txBody>
          <a:bodyPr>
            <a:spAutoFit/>
          </a:bodyPr>
          <a:lstStyle/>
          <a:p>
            <a:pPr indent="1191">
              <a:lnSpc>
                <a:spcPct val="110000"/>
              </a:lnSpc>
            </a:pPr>
            <a:r>
              <a:rPr lang="en-GB" sz="1600" dirty="0">
                <a:solidFill>
                  <a:srgbClr val="FDC933"/>
                </a:solidFill>
                <a:latin typeface="Calibri Light"/>
                <a:cs typeface="Calibri Light"/>
              </a:rPr>
              <a:t>Veterinary input suppliers unaware of the demand potential &amp; wary to invest in networks of rural pharmacies without support</a:t>
            </a:r>
          </a:p>
        </p:txBody>
      </p:sp>
      <p:sp>
        <p:nvSpPr>
          <p:cNvPr id="9" name="Right Arrow 8"/>
          <p:cNvSpPr/>
          <p:nvPr/>
        </p:nvSpPr>
        <p:spPr>
          <a:xfrm>
            <a:off x="2953300" y="1105570"/>
            <a:ext cx="504638" cy="387578"/>
          </a:xfrm>
          <a:prstGeom prst="rightArrow">
            <a:avLst>
              <a:gd name="adj1" fmla="val 30153"/>
              <a:gd name="adj2" fmla="val 69870"/>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350"/>
          </a:p>
        </p:txBody>
      </p:sp>
      <p:sp>
        <p:nvSpPr>
          <p:cNvPr id="47" name="Right Arrow 46"/>
          <p:cNvSpPr/>
          <p:nvPr/>
        </p:nvSpPr>
        <p:spPr>
          <a:xfrm>
            <a:off x="2953300" y="2184341"/>
            <a:ext cx="504638" cy="387578"/>
          </a:xfrm>
          <a:prstGeom prst="rightArrow">
            <a:avLst>
              <a:gd name="adj1" fmla="val 30153"/>
              <a:gd name="adj2" fmla="val 69870"/>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350"/>
          </a:p>
        </p:txBody>
      </p:sp>
      <p:sp>
        <p:nvSpPr>
          <p:cNvPr id="48" name="Right Arrow 47"/>
          <p:cNvSpPr/>
          <p:nvPr/>
        </p:nvSpPr>
        <p:spPr>
          <a:xfrm>
            <a:off x="2953300" y="3204330"/>
            <a:ext cx="504638" cy="387578"/>
          </a:xfrm>
          <a:prstGeom prst="rightArrow">
            <a:avLst>
              <a:gd name="adj1" fmla="val 30153"/>
              <a:gd name="adj2" fmla="val 69870"/>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350"/>
          </a:p>
        </p:txBody>
      </p:sp>
      <p:sp>
        <p:nvSpPr>
          <p:cNvPr id="49" name="Right Arrow 48"/>
          <p:cNvSpPr/>
          <p:nvPr/>
        </p:nvSpPr>
        <p:spPr>
          <a:xfrm>
            <a:off x="2953300" y="4246556"/>
            <a:ext cx="504638" cy="387578"/>
          </a:xfrm>
          <a:prstGeom prst="rightArrow">
            <a:avLst>
              <a:gd name="adj1" fmla="val 30153"/>
              <a:gd name="adj2" fmla="val 69870"/>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350"/>
          </a:p>
        </p:txBody>
      </p:sp>
      <p:sp>
        <p:nvSpPr>
          <p:cNvPr id="39" name="Rectangle 38">
            <a:extLst>
              <a:ext uri="{FF2B5EF4-FFF2-40B4-BE49-F238E27FC236}">
                <a16:creationId xmlns:a16="http://schemas.microsoft.com/office/drawing/2014/main" id="{EFFDBFAF-FCF0-704B-929D-5B8B75B9E534}"/>
              </a:ext>
            </a:extLst>
          </p:cNvPr>
          <p:cNvSpPr/>
          <p:nvPr/>
        </p:nvSpPr>
        <p:spPr>
          <a:xfrm>
            <a:off x="0" y="5164402"/>
            <a:ext cx="9144000" cy="55925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pic>
        <p:nvPicPr>
          <p:cNvPr id="41" name="Picture 40" descr="Logo White.jpg">
            <a:extLst>
              <a:ext uri="{FF2B5EF4-FFF2-40B4-BE49-F238E27FC236}">
                <a16:creationId xmlns:a16="http://schemas.microsoft.com/office/drawing/2014/main" id="{563629A7-29B8-C74A-A9DD-AE39EB6C6BA6}"/>
              </a:ext>
            </a:extLst>
          </p:cNvPr>
          <p:cNvPicPr>
            <a:picLocks noChangeAspect="1"/>
          </p:cNvPicPr>
          <p:nvPr/>
        </p:nvPicPr>
        <p:blipFill>
          <a:blip r:embed="rId7" cstate="print">
            <a:clrChange>
              <a:clrFrom>
                <a:srgbClr val="63788B"/>
              </a:clrFrom>
              <a:clrTo>
                <a:srgbClr val="63788B">
                  <a:alpha val="0"/>
                </a:srgbClr>
              </a:clrTo>
            </a:clrChange>
            <a:lum bright="-10000"/>
            <a:extLst>
              <a:ext uri="{28A0092B-C50C-407E-A947-70E740481C1C}">
                <a14:useLocalDpi xmlns:a14="http://schemas.microsoft.com/office/drawing/2010/main"/>
              </a:ext>
            </a:extLst>
          </a:blip>
          <a:stretch>
            <a:fillRect/>
          </a:stretch>
        </p:blipFill>
        <p:spPr>
          <a:xfrm>
            <a:off x="7480300" y="5219427"/>
            <a:ext cx="1115492" cy="455012"/>
          </a:xfrm>
          <a:prstGeom prst="rect">
            <a:avLst/>
          </a:prstGeom>
        </p:spPr>
      </p:pic>
      <p:pic>
        <p:nvPicPr>
          <p:cNvPr id="42" name="Picture 41" descr="BEAM Logo White for Dark Background.png">
            <a:extLst>
              <a:ext uri="{FF2B5EF4-FFF2-40B4-BE49-F238E27FC236}">
                <a16:creationId xmlns:a16="http://schemas.microsoft.com/office/drawing/2014/main" id="{5E9DE291-5C37-E845-95BB-FF474CCD7A69}"/>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561593" y="5259712"/>
            <a:ext cx="1095470" cy="37444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900" decel="100000" fill="hold"/>
                                        <p:tgtEl>
                                          <p:spTgt spid="1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900" decel="100000" fill="hold"/>
                                        <p:tgtEl>
                                          <p:spTgt spid="9"/>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17" presetID="37"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1000"/>
                                        <p:tgtEl>
                                          <p:spTgt spid="13"/>
                                        </p:tgtEl>
                                      </p:cBhvr>
                                    </p:animEffect>
                                    <p:anim calcmode="lin" valueType="num">
                                      <p:cBhvr>
                                        <p:cTn id="20" dur="1000" fill="hold"/>
                                        <p:tgtEl>
                                          <p:spTgt spid="13"/>
                                        </p:tgtEl>
                                        <p:attrNameLst>
                                          <p:attrName>ppt_x</p:attrName>
                                        </p:attrNameLst>
                                      </p:cBhvr>
                                      <p:tavLst>
                                        <p:tav tm="0">
                                          <p:val>
                                            <p:strVal val="#ppt_x"/>
                                          </p:val>
                                        </p:tav>
                                        <p:tav tm="100000">
                                          <p:val>
                                            <p:strVal val="#ppt_x"/>
                                          </p:val>
                                        </p:tav>
                                      </p:tavLst>
                                    </p:anim>
                                    <p:anim calcmode="lin" valueType="num">
                                      <p:cBhvr>
                                        <p:cTn id="21" dur="900" decel="100000" fill="hold"/>
                                        <p:tgtEl>
                                          <p:spTgt spid="13"/>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23" presetID="37" presetClass="entr" presetSubtype="0" fill="hold" grpId="0" nodeType="with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fade">
                                      <p:cBhvr>
                                        <p:cTn id="25" dur="1000"/>
                                        <p:tgtEl>
                                          <p:spTgt spid="47"/>
                                        </p:tgtEl>
                                      </p:cBhvr>
                                    </p:animEffect>
                                    <p:anim calcmode="lin" valueType="num">
                                      <p:cBhvr>
                                        <p:cTn id="26" dur="1000" fill="hold"/>
                                        <p:tgtEl>
                                          <p:spTgt spid="47"/>
                                        </p:tgtEl>
                                        <p:attrNameLst>
                                          <p:attrName>ppt_x</p:attrName>
                                        </p:attrNameLst>
                                      </p:cBhvr>
                                      <p:tavLst>
                                        <p:tav tm="0">
                                          <p:val>
                                            <p:strVal val="#ppt_x"/>
                                          </p:val>
                                        </p:tav>
                                        <p:tav tm="100000">
                                          <p:val>
                                            <p:strVal val="#ppt_x"/>
                                          </p:val>
                                        </p:tav>
                                      </p:tavLst>
                                    </p:anim>
                                    <p:anim calcmode="lin" valueType="num">
                                      <p:cBhvr>
                                        <p:cTn id="27" dur="900" decel="100000" fill="hold"/>
                                        <p:tgtEl>
                                          <p:spTgt spid="47"/>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29" presetID="37" presetClass="entr" presetSubtype="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anim calcmode="lin" valueType="num">
                                      <p:cBhvr>
                                        <p:cTn id="32" dur="1000" fill="hold"/>
                                        <p:tgtEl>
                                          <p:spTgt spid="14"/>
                                        </p:tgtEl>
                                        <p:attrNameLst>
                                          <p:attrName>ppt_x</p:attrName>
                                        </p:attrNameLst>
                                      </p:cBhvr>
                                      <p:tavLst>
                                        <p:tav tm="0">
                                          <p:val>
                                            <p:strVal val="#ppt_x"/>
                                          </p:val>
                                        </p:tav>
                                        <p:tav tm="100000">
                                          <p:val>
                                            <p:strVal val="#ppt_x"/>
                                          </p:val>
                                        </p:tav>
                                      </p:tavLst>
                                    </p:anim>
                                    <p:anim calcmode="lin" valueType="num">
                                      <p:cBhvr>
                                        <p:cTn id="33" dur="900" decel="100000" fill="hold"/>
                                        <p:tgtEl>
                                          <p:spTgt spid="14"/>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35" presetID="37" presetClass="entr" presetSubtype="0" fill="hold" grpId="0" nodeType="withEffect">
                                  <p:stCondLst>
                                    <p:cond delay="0"/>
                                  </p:stCondLst>
                                  <p:childTnLst>
                                    <p:set>
                                      <p:cBhvr>
                                        <p:cTn id="36" dur="1" fill="hold">
                                          <p:stCondLst>
                                            <p:cond delay="0"/>
                                          </p:stCondLst>
                                        </p:cTn>
                                        <p:tgtEl>
                                          <p:spTgt spid="48"/>
                                        </p:tgtEl>
                                        <p:attrNameLst>
                                          <p:attrName>style.visibility</p:attrName>
                                        </p:attrNameLst>
                                      </p:cBhvr>
                                      <p:to>
                                        <p:strVal val="visible"/>
                                      </p:to>
                                    </p:set>
                                    <p:animEffect transition="in" filter="fade">
                                      <p:cBhvr>
                                        <p:cTn id="37" dur="1000"/>
                                        <p:tgtEl>
                                          <p:spTgt spid="48"/>
                                        </p:tgtEl>
                                      </p:cBhvr>
                                    </p:animEffect>
                                    <p:anim calcmode="lin" valueType="num">
                                      <p:cBhvr>
                                        <p:cTn id="38" dur="1000" fill="hold"/>
                                        <p:tgtEl>
                                          <p:spTgt spid="48"/>
                                        </p:tgtEl>
                                        <p:attrNameLst>
                                          <p:attrName>ppt_x</p:attrName>
                                        </p:attrNameLst>
                                      </p:cBhvr>
                                      <p:tavLst>
                                        <p:tav tm="0">
                                          <p:val>
                                            <p:strVal val="#ppt_x"/>
                                          </p:val>
                                        </p:tav>
                                        <p:tav tm="100000">
                                          <p:val>
                                            <p:strVal val="#ppt_x"/>
                                          </p:val>
                                        </p:tav>
                                      </p:tavLst>
                                    </p:anim>
                                    <p:anim calcmode="lin" valueType="num">
                                      <p:cBhvr>
                                        <p:cTn id="39" dur="900" decel="100000" fill="hold"/>
                                        <p:tgtEl>
                                          <p:spTgt spid="48"/>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41" presetID="37" presetClass="entr" presetSubtype="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1000"/>
                                        <p:tgtEl>
                                          <p:spTgt spid="15"/>
                                        </p:tgtEl>
                                      </p:cBhvr>
                                    </p:animEffect>
                                    <p:anim calcmode="lin" valueType="num">
                                      <p:cBhvr>
                                        <p:cTn id="44" dur="1000" fill="hold"/>
                                        <p:tgtEl>
                                          <p:spTgt spid="15"/>
                                        </p:tgtEl>
                                        <p:attrNameLst>
                                          <p:attrName>ppt_x</p:attrName>
                                        </p:attrNameLst>
                                      </p:cBhvr>
                                      <p:tavLst>
                                        <p:tav tm="0">
                                          <p:val>
                                            <p:strVal val="#ppt_x"/>
                                          </p:val>
                                        </p:tav>
                                        <p:tav tm="100000">
                                          <p:val>
                                            <p:strVal val="#ppt_x"/>
                                          </p:val>
                                        </p:tav>
                                      </p:tavLst>
                                    </p:anim>
                                    <p:anim calcmode="lin" valueType="num">
                                      <p:cBhvr>
                                        <p:cTn id="45" dur="900" decel="100000" fill="hold"/>
                                        <p:tgtEl>
                                          <p:spTgt spid="15"/>
                                        </p:tgtEl>
                                        <p:attrNameLst>
                                          <p:attrName>ppt_y</p:attrName>
                                        </p:attrNameLst>
                                      </p:cBhvr>
                                      <p:tavLst>
                                        <p:tav tm="0">
                                          <p:val>
                                            <p:strVal val="#ppt_y+1"/>
                                          </p:val>
                                        </p:tav>
                                        <p:tav tm="100000">
                                          <p:val>
                                            <p:strVal val="#ppt_y-.03"/>
                                          </p:val>
                                        </p:tav>
                                      </p:tavLst>
                                    </p:anim>
                                    <p:anim calcmode="lin" valueType="num">
                                      <p:cBhvr>
                                        <p:cTn id="4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47" presetID="37" presetClass="entr" presetSubtype="0" fill="hold" grpId="0" nodeType="withEffect">
                                  <p:stCondLst>
                                    <p:cond delay="0"/>
                                  </p:stCondLst>
                                  <p:childTnLst>
                                    <p:set>
                                      <p:cBhvr>
                                        <p:cTn id="48" dur="1" fill="hold">
                                          <p:stCondLst>
                                            <p:cond delay="0"/>
                                          </p:stCondLst>
                                        </p:cTn>
                                        <p:tgtEl>
                                          <p:spTgt spid="49"/>
                                        </p:tgtEl>
                                        <p:attrNameLst>
                                          <p:attrName>style.visibility</p:attrName>
                                        </p:attrNameLst>
                                      </p:cBhvr>
                                      <p:to>
                                        <p:strVal val="visible"/>
                                      </p:to>
                                    </p:set>
                                    <p:animEffect transition="in" filter="fade">
                                      <p:cBhvr>
                                        <p:cTn id="49" dur="1000"/>
                                        <p:tgtEl>
                                          <p:spTgt spid="49"/>
                                        </p:tgtEl>
                                      </p:cBhvr>
                                    </p:animEffect>
                                    <p:anim calcmode="lin" valueType="num">
                                      <p:cBhvr>
                                        <p:cTn id="50" dur="1000" fill="hold"/>
                                        <p:tgtEl>
                                          <p:spTgt spid="49"/>
                                        </p:tgtEl>
                                        <p:attrNameLst>
                                          <p:attrName>ppt_x</p:attrName>
                                        </p:attrNameLst>
                                      </p:cBhvr>
                                      <p:tavLst>
                                        <p:tav tm="0">
                                          <p:val>
                                            <p:strVal val="#ppt_x"/>
                                          </p:val>
                                        </p:tav>
                                        <p:tav tm="100000">
                                          <p:val>
                                            <p:strVal val="#ppt_x"/>
                                          </p:val>
                                        </p:tav>
                                      </p:tavLst>
                                    </p:anim>
                                    <p:anim calcmode="lin" valueType="num">
                                      <p:cBhvr>
                                        <p:cTn id="51" dur="900" decel="100000" fill="hold"/>
                                        <p:tgtEl>
                                          <p:spTgt spid="49"/>
                                        </p:tgtEl>
                                        <p:attrNameLst>
                                          <p:attrName>ppt_y</p:attrName>
                                        </p:attrNameLst>
                                      </p:cBhvr>
                                      <p:tavLst>
                                        <p:tav tm="0">
                                          <p:val>
                                            <p:strVal val="#ppt_y+1"/>
                                          </p:val>
                                        </p:tav>
                                        <p:tav tm="100000">
                                          <p:val>
                                            <p:strVal val="#ppt_y-.03"/>
                                          </p:val>
                                        </p:tav>
                                      </p:tavLst>
                                    </p:anim>
                                    <p:anim calcmode="lin" valueType="num">
                                      <p:cBhvr>
                                        <p:cTn id="52"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3"/>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20"/>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4"/>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31"/>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5"/>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32"/>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33"/>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20" grpId="0"/>
      <p:bldP spid="31" grpId="0"/>
      <p:bldP spid="32" grpId="0"/>
      <p:bldP spid="33" grpId="0"/>
      <p:bldP spid="9" grpId="0" animBg="1"/>
      <p:bldP spid="47" grpId="0" animBg="1"/>
      <p:bldP spid="48" grpId="0" animBg="1"/>
      <p:bldP spid="4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p:blipFill>
        <p:spPr bwMode="auto">
          <a:xfrm>
            <a:off x="224250" y="1936945"/>
            <a:ext cx="1812968" cy="3113920"/>
          </a:xfrm>
          <a:prstGeom prst="rect">
            <a:avLst/>
          </a:prstGeom>
          <a:noFill/>
          <a:ln w="9525">
            <a:noFill/>
            <a:miter lim="800000"/>
            <a:headEnd/>
            <a:tailEnd/>
          </a:ln>
        </p:spPr>
      </p:pic>
      <p:sp>
        <p:nvSpPr>
          <p:cNvPr id="15" name="Rectangle 14"/>
          <p:cNvSpPr/>
          <p:nvPr/>
        </p:nvSpPr>
        <p:spPr>
          <a:xfrm>
            <a:off x="1064652" y="103513"/>
            <a:ext cx="5021616" cy="954107"/>
          </a:xfrm>
          <a:prstGeom prst="rect">
            <a:avLst/>
          </a:prstGeom>
        </p:spPr>
        <p:txBody>
          <a:bodyPr wrap="square">
            <a:spAutoFit/>
          </a:bodyPr>
          <a:lstStyle/>
          <a:p>
            <a:pPr algn="r"/>
            <a:r>
              <a:rPr lang="en-GB" sz="2800" dirty="0">
                <a:solidFill>
                  <a:schemeClr val="bg1"/>
                </a:solidFill>
                <a:latin typeface="Calibri"/>
                <a:ea typeface="Cooper Hewitt" pitchFamily="50" charset="0"/>
                <a:cs typeface="Calibri"/>
              </a:rPr>
              <a:t>MSD interventions that catalysed innovation &amp; behaviour change</a:t>
            </a:r>
          </a:p>
        </p:txBody>
      </p:sp>
      <p:grpSp>
        <p:nvGrpSpPr>
          <p:cNvPr id="27" name="Group 26"/>
          <p:cNvGrpSpPr/>
          <p:nvPr/>
        </p:nvGrpSpPr>
        <p:grpSpPr>
          <a:xfrm>
            <a:off x="414112" y="611264"/>
            <a:ext cx="5046474" cy="1015997"/>
            <a:chOff x="127036" y="609079"/>
            <a:chExt cx="5799089" cy="1007148"/>
          </a:xfrm>
        </p:grpSpPr>
        <p:sp>
          <p:nvSpPr>
            <p:cNvPr id="8" name="Oval 7"/>
            <p:cNvSpPr/>
            <p:nvPr/>
          </p:nvSpPr>
          <p:spPr>
            <a:xfrm>
              <a:off x="127036" y="609079"/>
              <a:ext cx="1115592" cy="990999"/>
            </a:xfrm>
            <a:prstGeom prst="ellipse">
              <a:avLst/>
            </a:prstGeom>
            <a:solidFill>
              <a:srgbClr val="4F405E"/>
            </a:solidFill>
            <a:ln w="28575">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ln w="28575">
                  <a:solidFill>
                    <a:schemeClr val="bg1"/>
                  </a:solidFill>
                </a:ln>
              </a:endParaRPr>
            </a:p>
          </p:txBody>
        </p:sp>
        <p:pic>
          <p:nvPicPr>
            <p:cNvPr id="2" name="Picture 1" descr="mechanic.png"/>
            <p:cNvPicPr>
              <a:picLocks noChangeAspect="1"/>
            </p:cNvPicPr>
            <p:nvPr/>
          </p:nvPicPr>
          <p:blipFill>
            <a:blip r:embed="rId4"/>
            <a:stretch>
              <a:fillRect/>
            </a:stretch>
          </p:blipFill>
          <p:spPr>
            <a:xfrm rot="2880212">
              <a:off x="195646" y="740966"/>
              <a:ext cx="875261" cy="875261"/>
            </a:xfrm>
            <a:prstGeom prst="rect">
              <a:avLst/>
            </a:prstGeom>
          </p:spPr>
        </p:pic>
        <p:cxnSp>
          <p:nvCxnSpPr>
            <p:cNvPr id="10" name="Straight Connector 9"/>
            <p:cNvCxnSpPr/>
            <p:nvPr/>
          </p:nvCxnSpPr>
          <p:spPr>
            <a:xfrm>
              <a:off x="1247567" y="1112520"/>
              <a:ext cx="4678558" cy="10967"/>
            </a:xfrm>
            <a:prstGeom prst="line">
              <a:avLst/>
            </a:prstGeom>
            <a:ln w="28575">
              <a:solidFill>
                <a:schemeClr val="bg1"/>
              </a:solidFill>
            </a:ln>
            <a:effectLst/>
          </p:spPr>
          <p:style>
            <a:lnRef idx="2">
              <a:schemeClr val="accent1"/>
            </a:lnRef>
            <a:fillRef idx="0">
              <a:schemeClr val="accent1"/>
            </a:fillRef>
            <a:effectRef idx="1">
              <a:schemeClr val="accent1"/>
            </a:effectRef>
            <a:fontRef idx="minor">
              <a:schemeClr val="tx1"/>
            </a:fontRef>
          </p:style>
        </p:cxnSp>
      </p:grpSp>
      <p:sp>
        <p:nvSpPr>
          <p:cNvPr id="17" name="Rectangle 16"/>
          <p:cNvSpPr/>
          <p:nvPr/>
        </p:nvSpPr>
        <p:spPr>
          <a:xfrm>
            <a:off x="2303324" y="1360136"/>
            <a:ext cx="5021615" cy="656700"/>
          </a:xfrm>
          <a:prstGeom prst="rect">
            <a:avLst/>
          </a:prstGeom>
        </p:spPr>
        <p:txBody>
          <a:bodyPr wrap="square" tIns="72000" bIns="72000">
            <a:spAutoFit/>
          </a:bodyPr>
          <a:lstStyle/>
          <a:p>
            <a:pPr>
              <a:lnSpc>
                <a:spcPct val="114000"/>
              </a:lnSpc>
            </a:pPr>
            <a:r>
              <a:rPr lang="en-GB" sz="1500" dirty="0">
                <a:solidFill>
                  <a:srgbClr val="FFDA00"/>
                </a:solidFill>
                <a:latin typeface="Calibri Light" pitchFamily="34" charset="0"/>
                <a:cs typeface="Calibri Light" pitchFamily="34" charset="0"/>
              </a:rPr>
              <a:t>Co-invested with large veterinary manufacturer / importer to test a new business model for remote vet-pharmacies </a:t>
            </a:r>
          </a:p>
        </p:txBody>
      </p:sp>
      <p:sp>
        <p:nvSpPr>
          <p:cNvPr id="18" name="Rectangle 17"/>
          <p:cNvSpPr/>
          <p:nvPr/>
        </p:nvSpPr>
        <p:spPr>
          <a:xfrm>
            <a:off x="2303324" y="2297568"/>
            <a:ext cx="4279215" cy="656700"/>
          </a:xfrm>
          <a:prstGeom prst="rect">
            <a:avLst/>
          </a:prstGeom>
        </p:spPr>
        <p:txBody>
          <a:bodyPr wrap="square" tIns="72000" bIns="72000">
            <a:spAutoFit/>
          </a:bodyPr>
          <a:lstStyle/>
          <a:p>
            <a:pPr lvl="0">
              <a:lnSpc>
                <a:spcPct val="114000"/>
              </a:lnSpc>
            </a:pPr>
            <a:r>
              <a:rPr lang="en-GB" sz="1500" dirty="0">
                <a:solidFill>
                  <a:srgbClr val="FFDA00"/>
                </a:solidFill>
                <a:latin typeface="Calibri Light" pitchFamily="34" charset="0"/>
                <a:cs typeface="Calibri Light" pitchFamily="34" charset="0"/>
              </a:rPr>
              <a:t>Experimented with &amp; then scaled-up investment in micro-pharmacy businesses to transform access</a:t>
            </a:r>
          </a:p>
        </p:txBody>
      </p:sp>
      <p:sp>
        <p:nvSpPr>
          <p:cNvPr id="19" name="Rectangle 18"/>
          <p:cNvSpPr/>
          <p:nvPr/>
        </p:nvSpPr>
        <p:spPr>
          <a:xfrm>
            <a:off x="2303324" y="3235000"/>
            <a:ext cx="4813705" cy="656700"/>
          </a:xfrm>
          <a:prstGeom prst="rect">
            <a:avLst/>
          </a:prstGeom>
        </p:spPr>
        <p:txBody>
          <a:bodyPr wrap="square" tIns="72000" bIns="72000">
            <a:spAutoFit/>
          </a:bodyPr>
          <a:lstStyle/>
          <a:p>
            <a:pPr lvl="0">
              <a:lnSpc>
                <a:spcPct val="114000"/>
              </a:lnSpc>
            </a:pPr>
            <a:r>
              <a:rPr lang="en-GB" sz="1500" dirty="0">
                <a:solidFill>
                  <a:srgbClr val="FFDA00"/>
                </a:solidFill>
                <a:latin typeface="Calibri Light" pitchFamily="34" charset="0"/>
                <a:cs typeface="Calibri Light" pitchFamily="34" charset="0"/>
              </a:rPr>
              <a:t>Co-invested in laboratory facilities to overcome </a:t>
            </a:r>
            <a:br>
              <a:rPr lang="en-GB" sz="1500" dirty="0">
                <a:solidFill>
                  <a:srgbClr val="FFDA00"/>
                </a:solidFill>
                <a:latin typeface="Calibri Light" pitchFamily="34" charset="0"/>
                <a:cs typeface="Calibri Light" pitchFamily="34" charset="0"/>
              </a:rPr>
            </a:br>
            <a:r>
              <a:rPr lang="en-GB" sz="1500" dirty="0">
                <a:solidFill>
                  <a:srgbClr val="FFDA00"/>
                </a:solidFill>
                <a:latin typeface="Calibri Light" pitchFamily="34" charset="0"/>
                <a:cs typeface="Calibri Light" pitchFamily="34" charset="0"/>
              </a:rPr>
              <a:t>critical constraint to better veterinary services</a:t>
            </a:r>
          </a:p>
        </p:txBody>
      </p:sp>
      <p:sp>
        <p:nvSpPr>
          <p:cNvPr id="20" name="Rectangle 19">
            <a:extLst>
              <a:ext uri="{FF2B5EF4-FFF2-40B4-BE49-F238E27FC236}">
                <a16:creationId xmlns:a16="http://schemas.microsoft.com/office/drawing/2014/main" id="{0F8F061D-5255-6044-BDC2-AD2F03C01EDD}"/>
              </a:ext>
            </a:extLst>
          </p:cNvPr>
          <p:cNvSpPr/>
          <p:nvPr/>
        </p:nvSpPr>
        <p:spPr>
          <a:xfrm>
            <a:off x="0" y="5154975"/>
            <a:ext cx="9144000" cy="55925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pic>
        <p:nvPicPr>
          <p:cNvPr id="23" name="Picture 22" descr="Logo White.jpg">
            <a:extLst>
              <a:ext uri="{FF2B5EF4-FFF2-40B4-BE49-F238E27FC236}">
                <a16:creationId xmlns:a16="http://schemas.microsoft.com/office/drawing/2014/main" id="{B44BFBF8-582E-5B4A-A73B-E7DB12E985D1}"/>
              </a:ext>
            </a:extLst>
          </p:cNvPr>
          <p:cNvPicPr>
            <a:picLocks noChangeAspect="1"/>
          </p:cNvPicPr>
          <p:nvPr/>
        </p:nvPicPr>
        <p:blipFill>
          <a:blip r:embed="rId5" cstate="print">
            <a:clrChange>
              <a:clrFrom>
                <a:srgbClr val="63788B"/>
              </a:clrFrom>
              <a:clrTo>
                <a:srgbClr val="63788B">
                  <a:alpha val="0"/>
                </a:srgbClr>
              </a:clrTo>
            </a:clrChange>
            <a:lum bright="-10000"/>
            <a:extLst>
              <a:ext uri="{28A0092B-C50C-407E-A947-70E740481C1C}">
                <a14:useLocalDpi xmlns:a14="http://schemas.microsoft.com/office/drawing/2010/main"/>
              </a:ext>
            </a:extLst>
          </a:blip>
          <a:stretch>
            <a:fillRect/>
          </a:stretch>
        </p:blipFill>
        <p:spPr>
          <a:xfrm>
            <a:off x="7480300" y="5219427"/>
            <a:ext cx="1115492" cy="455012"/>
          </a:xfrm>
          <a:prstGeom prst="rect">
            <a:avLst/>
          </a:prstGeom>
        </p:spPr>
      </p:pic>
      <p:pic>
        <p:nvPicPr>
          <p:cNvPr id="26" name="Picture 25" descr="BEAM Logo White for Dark Background.png">
            <a:extLst>
              <a:ext uri="{FF2B5EF4-FFF2-40B4-BE49-F238E27FC236}">
                <a16:creationId xmlns:a16="http://schemas.microsoft.com/office/drawing/2014/main" id="{80A26DA7-047F-E746-A989-6173495B6564}"/>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561593" y="5259712"/>
            <a:ext cx="1095470" cy="374442"/>
          </a:xfrm>
          <a:prstGeom prst="rect">
            <a:avLst/>
          </a:prstGeom>
        </p:spPr>
      </p:pic>
      <p:sp>
        <p:nvSpPr>
          <p:cNvPr id="16" name="Rectangle 15">
            <a:extLst>
              <a:ext uri="{FF2B5EF4-FFF2-40B4-BE49-F238E27FC236}">
                <a16:creationId xmlns:a16="http://schemas.microsoft.com/office/drawing/2014/main" id="{FE18C707-07CC-8C43-B9A2-A546162F83DC}"/>
              </a:ext>
            </a:extLst>
          </p:cNvPr>
          <p:cNvSpPr/>
          <p:nvPr/>
        </p:nvSpPr>
        <p:spPr>
          <a:xfrm>
            <a:off x="2303324" y="4172433"/>
            <a:ext cx="5014304" cy="919849"/>
          </a:xfrm>
          <a:prstGeom prst="rect">
            <a:avLst/>
          </a:prstGeom>
        </p:spPr>
        <p:txBody>
          <a:bodyPr wrap="square" tIns="72000" bIns="72000">
            <a:spAutoFit/>
          </a:bodyPr>
          <a:lstStyle/>
          <a:p>
            <a:pPr lvl="0">
              <a:lnSpc>
                <a:spcPct val="114000"/>
              </a:lnSpc>
            </a:pPr>
            <a:r>
              <a:rPr lang="en-GB" sz="1500" dirty="0">
                <a:solidFill>
                  <a:srgbClr val="FFDA00"/>
                </a:solidFill>
                <a:latin typeface="Calibri Light" pitchFamily="34" charset="0"/>
                <a:cs typeface="Calibri Light" pitchFamily="34" charset="0"/>
              </a:rPr>
              <a:t>Co-invested in new ‘</a:t>
            </a:r>
            <a:r>
              <a:rPr lang="en-GB" sz="1500" dirty="0" err="1">
                <a:solidFill>
                  <a:srgbClr val="FFDA00"/>
                </a:solidFill>
                <a:latin typeface="Calibri Light" pitchFamily="34" charset="0"/>
                <a:cs typeface="Calibri Light" pitchFamily="34" charset="0"/>
              </a:rPr>
              <a:t>Agroface</a:t>
            </a:r>
            <a:r>
              <a:rPr lang="en-GB" sz="1500" dirty="0">
                <a:solidFill>
                  <a:srgbClr val="FFDA00"/>
                </a:solidFill>
                <a:latin typeface="Calibri Light" pitchFamily="34" charset="0"/>
                <a:cs typeface="Calibri Light" pitchFamily="34" charset="0"/>
              </a:rPr>
              <a:t>’ platform that </a:t>
            </a:r>
            <a:br>
              <a:rPr lang="en-GB" sz="1500" dirty="0">
                <a:solidFill>
                  <a:srgbClr val="FFDA00"/>
                </a:solidFill>
                <a:latin typeface="Calibri Light" pitchFamily="34" charset="0"/>
                <a:cs typeface="Calibri Light" pitchFamily="34" charset="0"/>
              </a:rPr>
            </a:br>
            <a:r>
              <a:rPr lang="en-GB" sz="1500" dirty="0">
                <a:solidFill>
                  <a:srgbClr val="FFDA00"/>
                </a:solidFill>
                <a:latin typeface="Calibri Light" pitchFamily="34" charset="0"/>
                <a:cs typeface="Calibri Light" pitchFamily="34" charset="0"/>
              </a:rPr>
              <a:t>links farmers with consultants, buyers, financial </a:t>
            </a:r>
            <a:br>
              <a:rPr lang="en-GB" sz="1500" dirty="0">
                <a:solidFill>
                  <a:srgbClr val="FFDA00"/>
                </a:solidFill>
                <a:latin typeface="Calibri Light" pitchFamily="34" charset="0"/>
                <a:cs typeface="Calibri Light" pitchFamily="34" charset="0"/>
              </a:rPr>
            </a:br>
            <a:r>
              <a:rPr lang="en-GB" sz="1500" dirty="0">
                <a:solidFill>
                  <a:srgbClr val="FFDA00"/>
                </a:solidFill>
                <a:latin typeface="Calibri Light" pitchFamily="34" charset="0"/>
                <a:cs typeface="Calibri Light" pitchFamily="34" charset="0"/>
              </a:rPr>
              <a:t>services, weather forecasts &amp; production calendars</a:t>
            </a:r>
          </a:p>
        </p:txBody>
      </p:sp>
      <p:pic>
        <p:nvPicPr>
          <p:cNvPr id="4" name="Picture 3">
            <a:extLst>
              <a:ext uri="{FF2B5EF4-FFF2-40B4-BE49-F238E27FC236}">
                <a16:creationId xmlns:a16="http://schemas.microsoft.com/office/drawing/2014/main" id="{A59F33AA-077D-464C-8120-3B38B3588E0F}"/>
              </a:ext>
            </a:extLst>
          </p:cNvPr>
          <p:cNvPicPr>
            <a:picLocks noChangeAspect="1"/>
          </p:cNvPicPr>
          <p:nvPr/>
        </p:nvPicPr>
        <p:blipFill>
          <a:blip r:embed="rId7"/>
          <a:stretch>
            <a:fillRect/>
          </a:stretch>
        </p:blipFill>
        <p:spPr>
          <a:xfrm>
            <a:off x="6409189" y="2000812"/>
            <a:ext cx="2643217" cy="3046742"/>
          </a:xfrm>
          <a:prstGeom prst="rect">
            <a:avLst/>
          </a:prstGeom>
        </p:spPr>
      </p:pic>
      <p:sp>
        <p:nvSpPr>
          <p:cNvPr id="21" name="Rectangle 20">
            <a:extLst>
              <a:ext uri="{FF2B5EF4-FFF2-40B4-BE49-F238E27FC236}">
                <a16:creationId xmlns:a16="http://schemas.microsoft.com/office/drawing/2014/main" id="{2BAA54EB-8409-B047-95E1-635B89987976}"/>
              </a:ext>
            </a:extLst>
          </p:cNvPr>
          <p:cNvSpPr/>
          <p:nvPr/>
        </p:nvSpPr>
        <p:spPr>
          <a:xfrm>
            <a:off x="2279555" y="1059530"/>
            <a:ext cx="5021615" cy="476394"/>
          </a:xfrm>
          <a:prstGeom prst="rect">
            <a:avLst/>
          </a:prstGeom>
        </p:spPr>
        <p:txBody>
          <a:bodyPr wrap="square" tIns="72000" bIns="72000">
            <a:spAutoFit/>
          </a:bodyPr>
          <a:lstStyle/>
          <a:p>
            <a:pPr>
              <a:lnSpc>
                <a:spcPct val="130000"/>
              </a:lnSpc>
            </a:pPr>
            <a:r>
              <a:rPr lang="en-GB" sz="1800" b="1" dirty="0">
                <a:solidFill>
                  <a:schemeClr val="bg1"/>
                </a:solidFill>
                <a:latin typeface="Calibri"/>
                <a:cs typeface="Calibri"/>
              </a:rPr>
              <a:t>Piloting training &amp; support for rural pharmacies</a:t>
            </a:r>
          </a:p>
        </p:txBody>
      </p:sp>
      <p:sp>
        <p:nvSpPr>
          <p:cNvPr id="22" name="Rectangle 21">
            <a:extLst>
              <a:ext uri="{FF2B5EF4-FFF2-40B4-BE49-F238E27FC236}">
                <a16:creationId xmlns:a16="http://schemas.microsoft.com/office/drawing/2014/main" id="{D4479D0A-31A8-F945-BD86-970B5B6779BD}"/>
              </a:ext>
            </a:extLst>
          </p:cNvPr>
          <p:cNvSpPr/>
          <p:nvPr/>
        </p:nvSpPr>
        <p:spPr>
          <a:xfrm>
            <a:off x="2279555" y="1996962"/>
            <a:ext cx="4279215" cy="476394"/>
          </a:xfrm>
          <a:prstGeom prst="rect">
            <a:avLst/>
          </a:prstGeom>
        </p:spPr>
        <p:txBody>
          <a:bodyPr wrap="square" tIns="72000" bIns="72000">
            <a:spAutoFit/>
          </a:bodyPr>
          <a:lstStyle/>
          <a:p>
            <a:pPr lvl="0">
              <a:lnSpc>
                <a:spcPct val="130000"/>
              </a:lnSpc>
            </a:pPr>
            <a:r>
              <a:rPr lang="en-GB" sz="1800" b="1" dirty="0">
                <a:solidFill>
                  <a:schemeClr val="bg1"/>
                </a:solidFill>
                <a:latin typeface="Calibri"/>
                <a:cs typeface="Calibri"/>
              </a:rPr>
              <a:t>Expanding rural outreach</a:t>
            </a:r>
          </a:p>
        </p:txBody>
      </p:sp>
      <p:sp>
        <p:nvSpPr>
          <p:cNvPr id="24" name="Rectangle 23">
            <a:extLst>
              <a:ext uri="{FF2B5EF4-FFF2-40B4-BE49-F238E27FC236}">
                <a16:creationId xmlns:a16="http://schemas.microsoft.com/office/drawing/2014/main" id="{A448DF2E-312A-FC4F-BEB7-94452B17354B}"/>
              </a:ext>
            </a:extLst>
          </p:cNvPr>
          <p:cNvSpPr/>
          <p:nvPr/>
        </p:nvSpPr>
        <p:spPr>
          <a:xfrm>
            <a:off x="2279555" y="2934394"/>
            <a:ext cx="4813705" cy="476394"/>
          </a:xfrm>
          <a:prstGeom prst="rect">
            <a:avLst/>
          </a:prstGeom>
        </p:spPr>
        <p:txBody>
          <a:bodyPr wrap="square" tIns="72000" bIns="72000">
            <a:spAutoFit/>
          </a:bodyPr>
          <a:lstStyle/>
          <a:p>
            <a:pPr lvl="0">
              <a:lnSpc>
                <a:spcPct val="130000"/>
              </a:lnSpc>
            </a:pPr>
            <a:r>
              <a:rPr lang="en-GB" sz="1800" b="1" dirty="0">
                <a:solidFill>
                  <a:schemeClr val="bg1"/>
                </a:solidFill>
                <a:latin typeface="Calibri"/>
                <a:cs typeface="Calibri"/>
              </a:rPr>
              <a:t>Disease-diagnosis &amp; medicine development</a:t>
            </a:r>
          </a:p>
        </p:txBody>
      </p:sp>
      <p:sp>
        <p:nvSpPr>
          <p:cNvPr id="25" name="Rectangle 24">
            <a:extLst>
              <a:ext uri="{FF2B5EF4-FFF2-40B4-BE49-F238E27FC236}">
                <a16:creationId xmlns:a16="http://schemas.microsoft.com/office/drawing/2014/main" id="{8AA62C4B-68CA-D046-927F-817E4E7D89E8}"/>
              </a:ext>
            </a:extLst>
          </p:cNvPr>
          <p:cNvSpPr/>
          <p:nvPr/>
        </p:nvSpPr>
        <p:spPr>
          <a:xfrm>
            <a:off x="2279555" y="3871827"/>
            <a:ext cx="5014304" cy="476394"/>
          </a:xfrm>
          <a:prstGeom prst="rect">
            <a:avLst/>
          </a:prstGeom>
        </p:spPr>
        <p:txBody>
          <a:bodyPr wrap="square" tIns="72000" bIns="72000">
            <a:spAutoFit/>
          </a:bodyPr>
          <a:lstStyle/>
          <a:p>
            <a:pPr lvl="0">
              <a:lnSpc>
                <a:spcPct val="130000"/>
              </a:lnSpc>
            </a:pPr>
            <a:r>
              <a:rPr lang="en-GB" sz="1800" b="1" dirty="0">
                <a:solidFill>
                  <a:schemeClr val="bg1"/>
                </a:solidFill>
                <a:latin typeface="Calibri"/>
                <a:cs typeface="Calibri"/>
              </a:rPr>
              <a:t>Online </a:t>
            </a:r>
            <a:r>
              <a:rPr lang="en-GB" sz="1800" b="1" dirty="0" err="1">
                <a:solidFill>
                  <a:schemeClr val="bg1"/>
                </a:solidFill>
                <a:latin typeface="Calibri"/>
                <a:cs typeface="Calibri"/>
              </a:rPr>
              <a:t>agro</a:t>
            </a:r>
            <a:r>
              <a:rPr lang="en-GB" sz="1800" b="1" dirty="0">
                <a:solidFill>
                  <a:schemeClr val="bg1"/>
                </a:solidFill>
                <a:latin typeface="Calibri"/>
                <a:cs typeface="Calibri"/>
              </a:rPr>
              <a:t>-information portal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16" grpId="0"/>
      <p:bldP spid="21" grpId="0"/>
      <p:bldP spid="22" grpId="0"/>
      <p:bldP spid="24" grpId="0"/>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Picture 52" descr="arrow-pointing-to-right (2).png"/>
          <p:cNvPicPr>
            <a:picLocks noChangeAspect="1"/>
          </p:cNvPicPr>
          <p:nvPr/>
        </p:nvPicPr>
        <p:blipFill>
          <a:blip r:embed="rId3"/>
          <a:stretch>
            <a:fillRect/>
          </a:stretch>
        </p:blipFill>
        <p:spPr>
          <a:xfrm>
            <a:off x="2395879" y="1572662"/>
            <a:ext cx="370760" cy="414660"/>
          </a:xfrm>
          <a:prstGeom prst="rect">
            <a:avLst/>
          </a:prstGeom>
        </p:spPr>
      </p:pic>
      <p:sp>
        <p:nvSpPr>
          <p:cNvPr id="68" name="Rectangle 67"/>
          <p:cNvSpPr/>
          <p:nvPr/>
        </p:nvSpPr>
        <p:spPr>
          <a:xfrm>
            <a:off x="270301" y="2663089"/>
            <a:ext cx="2346439" cy="1974643"/>
          </a:xfrm>
          <a:prstGeom prst="rect">
            <a:avLst/>
          </a:prstGeom>
        </p:spPr>
        <p:txBody>
          <a:bodyPr wrap="square">
            <a:spAutoFit/>
          </a:bodyPr>
          <a:lstStyle/>
          <a:p>
            <a:pPr algn="ctr">
              <a:lnSpc>
                <a:spcPct val="110000"/>
              </a:lnSpc>
            </a:pPr>
            <a:r>
              <a:rPr lang="en-GB" sz="1600" dirty="0">
                <a:solidFill>
                  <a:srgbClr val="FFDA00"/>
                </a:solidFill>
                <a:latin typeface="Calibri Light" pitchFamily="34" charset="0"/>
                <a:cs typeface="Calibri Light" pitchFamily="34" charset="0"/>
              </a:rPr>
              <a:t>ALCP’s gendered market research </a:t>
            </a:r>
            <a:r>
              <a:rPr lang="en-GB" sz="1600" dirty="0">
                <a:solidFill>
                  <a:schemeClr val="bg1"/>
                </a:solidFill>
                <a:latin typeface="Calibri Light" pitchFamily="34" charset="0"/>
                <a:cs typeface="Calibri Light" pitchFamily="34" charset="0"/>
              </a:rPr>
              <a:t>convinced veterinary importer &amp; manufacturer of a significant missed commercial opportunity for men &amp; women farmers</a:t>
            </a:r>
          </a:p>
        </p:txBody>
      </p:sp>
      <p:sp>
        <p:nvSpPr>
          <p:cNvPr id="69" name="Rectangle 68"/>
          <p:cNvSpPr/>
          <p:nvPr/>
        </p:nvSpPr>
        <p:spPr>
          <a:xfrm>
            <a:off x="2711864" y="2663088"/>
            <a:ext cx="1983101" cy="1703800"/>
          </a:xfrm>
          <a:prstGeom prst="rect">
            <a:avLst/>
          </a:prstGeom>
        </p:spPr>
        <p:txBody>
          <a:bodyPr wrap="square">
            <a:spAutoFit/>
          </a:bodyPr>
          <a:lstStyle/>
          <a:p>
            <a:pPr algn="ctr">
              <a:lnSpc>
                <a:spcPct val="110000"/>
              </a:lnSpc>
            </a:pPr>
            <a:r>
              <a:rPr lang="en-GB" sz="1600" dirty="0">
                <a:solidFill>
                  <a:srgbClr val="FFDA00"/>
                </a:solidFill>
                <a:latin typeface="Calibri Light" pitchFamily="34" charset="0"/>
                <a:cs typeface="Calibri Light" pitchFamily="34" charset="0"/>
              </a:rPr>
              <a:t>ALCP pilots confirmed </a:t>
            </a:r>
            <a:r>
              <a:rPr lang="en-GB" sz="1600" dirty="0">
                <a:solidFill>
                  <a:schemeClr val="bg1"/>
                </a:solidFill>
                <a:latin typeface="Calibri Light" pitchFamily="34" charset="0"/>
                <a:cs typeface="Calibri Light" pitchFamily="34" charset="0"/>
              </a:rPr>
              <a:t>viability of </a:t>
            </a:r>
            <a:r>
              <a:rPr lang="en-GB" sz="1600" dirty="0">
                <a:solidFill>
                  <a:srgbClr val="FFFFFF"/>
                </a:solidFill>
                <a:latin typeface="Calibri Light" pitchFamily="34" charset="0"/>
                <a:cs typeface="Calibri Light" pitchFamily="34" charset="0"/>
              </a:rPr>
              <a:t>investing in veterinary services that are accessible to remote, smallholder farmers</a:t>
            </a:r>
          </a:p>
        </p:txBody>
      </p:sp>
      <p:sp>
        <p:nvSpPr>
          <p:cNvPr id="70" name="Rectangle 69"/>
          <p:cNvSpPr/>
          <p:nvPr/>
        </p:nvSpPr>
        <p:spPr>
          <a:xfrm>
            <a:off x="4880445" y="2663089"/>
            <a:ext cx="2002141" cy="1974643"/>
          </a:xfrm>
          <a:prstGeom prst="rect">
            <a:avLst/>
          </a:prstGeom>
        </p:spPr>
        <p:txBody>
          <a:bodyPr wrap="square">
            <a:spAutoFit/>
          </a:bodyPr>
          <a:lstStyle/>
          <a:p>
            <a:pPr algn="ctr">
              <a:lnSpc>
                <a:spcPct val="110000"/>
              </a:lnSpc>
            </a:pPr>
            <a:r>
              <a:rPr lang="en-GB" sz="1600" dirty="0">
                <a:solidFill>
                  <a:srgbClr val="FFDA00"/>
                </a:solidFill>
                <a:latin typeface="Calibri Light" pitchFamily="34" charset="0"/>
                <a:cs typeface="Calibri Light" pitchFamily="34" charset="0"/>
              </a:rPr>
              <a:t>Access to micro-pharmacy services &amp; better information </a:t>
            </a:r>
            <a:r>
              <a:rPr lang="en-GB" sz="1600" dirty="0">
                <a:solidFill>
                  <a:srgbClr val="FFFFFF"/>
                </a:solidFill>
                <a:latin typeface="Calibri Light" pitchFamily="34" charset="0"/>
                <a:cs typeface="Calibri Light" pitchFamily="34" charset="0"/>
              </a:rPr>
              <a:t>enable farmers to reduce disease risks &amp; maintain healthier herds</a:t>
            </a:r>
          </a:p>
        </p:txBody>
      </p:sp>
      <p:sp>
        <p:nvSpPr>
          <p:cNvPr id="71" name="Rectangle 70"/>
          <p:cNvSpPr/>
          <p:nvPr/>
        </p:nvSpPr>
        <p:spPr>
          <a:xfrm>
            <a:off x="7068065" y="2663088"/>
            <a:ext cx="1805634" cy="1703800"/>
          </a:xfrm>
          <a:prstGeom prst="rect">
            <a:avLst/>
          </a:prstGeom>
        </p:spPr>
        <p:txBody>
          <a:bodyPr wrap="square">
            <a:spAutoFit/>
          </a:bodyPr>
          <a:lstStyle/>
          <a:p>
            <a:pPr algn="ctr">
              <a:lnSpc>
                <a:spcPct val="110000"/>
              </a:lnSpc>
            </a:pPr>
            <a:r>
              <a:rPr lang="en-GB" sz="1600" dirty="0">
                <a:solidFill>
                  <a:srgbClr val="FFDA00"/>
                </a:solidFill>
                <a:latin typeface="Calibri Light" pitchFamily="34" charset="0"/>
                <a:cs typeface="Calibri Light" pitchFamily="34" charset="0"/>
              </a:rPr>
              <a:t>Farmers increased size of herds, </a:t>
            </a:r>
            <a:r>
              <a:rPr lang="en-GB" sz="1600" dirty="0">
                <a:solidFill>
                  <a:srgbClr val="FFFFFF"/>
                </a:solidFill>
                <a:latin typeface="Calibri Light" pitchFamily="34" charset="0"/>
                <a:cs typeface="Calibri Light" pitchFamily="34" charset="0"/>
              </a:rPr>
              <a:t>achieving higher productivity and raising their incomes</a:t>
            </a:r>
          </a:p>
        </p:txBody>
      </p:sp>
      <p:pic>
        <p:nvPicPr>
          <p:cNvPr id="74" name="Picture 73" descr="arrow-pointing-to-right (2).png"/>
          <p:cNvPicPr>
            <a:picLocks noChangeAspect="1"/>
          </p:cNvPicPr>
          <p:nvPr/>
        </p:nvPicPr>
        <p:blipFill>
          <a:blip r:embed="rId3"/>
          <a:stretch>
            <a:fillRect/>
          </a:stretch>
        </p:blipFill>
        <p:spPr>
          <a:xfrm>
            <a:off x="4645510" y="1572662"/>
            <a:ext cx="373240" cy="414660"/>
          </a:xfrm>
          <a:prstGeom prst="rect">
            <a:avLst/>
          </a:prstGeom>
        </p:spPr>
      </p:pic>
      <p:pic>
        <p:nvPicPr>
          <p:cNvPr id="76" name="Picture 75" descr="arrow-pointing-to-right (2).png"/>
          <p:cNvPicPr>
            <a:picLocks noChangeAspect="1"/>
          </p:cNvPicPr>
          <p:nvPr/>
        </p:nvPicPr>
        <p:blipFill>
          <a:blip r:embed="rId3"/>
          <a:stretch>
            <a:fillRect/>
          </a:stretch>
        </p:blipFill>
        <p:spPr>
          <a:xfrm>
            <a:off x="6790494" y="1572662"/>
            <a:ext cx="363224" cy="414660"/>
          </a:xfrm>
          <a:prstGeom prst="rect">
            <a:avLst/>
          </a:prstGeom>
        </p:spPr>
      </p:pic>
      <p:grpSp>
        <p:nvGrpSpPr>
          <p:cNvPr id="5" name="Group 4"/>
          <p:cNvGrpSpPr/>
          <p:nvPr/>
        </p:nvGrpSpPr>
        <p:grpSpPr>
          <a:xfrm>
            <a:off x="7351428" y="1183111"/>
            <a:ext cx="1220396" cy="1193765"/>
            <a:chOff x="6860409" y="1107613"/>
            <a:chExt cx="1444213" cy="1414139"/>
          </a:xfrm>
        </p:grpSpPr>
        <p:pic>
          <p:nvPicPr>
            <p:cNvPr id="72" name="Picture 71"/>
            <p:cNvPicPr>
              <a:picLocks noChangeAspect="1"/>
            </p:cNvPicPr>
            <p:nvPr/>
          </p:nvPicPr>
          <p:blipFill>
            <a:blip r:embed="rId4"/>
            <a:srcRect/>
            <a:stretch/>
          </p:blipFill>
          <p:spPr>
            <a:xfrm>
              <a:off x="7096376" y="1366130"/>
              <a:ext cx="670239" cy="549486"/>
            </a:xfrm>
            <a:prstGeom prst="rect">
              <a:avLst/>
            </a:prstGeom>
          </p:spPr>
        </p:pic>
        <p:sp>
          <p:nvSpPr>
            <p:cNvPr id="77" name="Oval 76"/>
            <p:cNvSpPr/>
            <p:nvPr/>
          </p:nvSpPr>
          <p:spPr>
            <a:xfrm>
              <a:off x="6860409" y="1107613"/>
              <a:ext cx="1444213" cy="1414139"/>
            </a:xfrm>
            <a:prstGeom prst="ellipse">
              <a:avLst/>
            </a:prstGeom>
            <a:noFill/>
            <a:ln w="285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pic>
          <p:nvPicPr>
            <p:cNvPr id="78" name="Picture 77" descr="profit.png"/>
            <p:cNvPicPr>
              <a:picLocks noChangeAspect="1"/>
            </p:cNvPicPr>
            <p:nvPr/>
          </p:nvPicPr>
          <p:blipFill>
            <a:blip r:embed="rId5"/>
            <a:stretch>
              <a:fillRect/>
            </a:stretch>
          </p:blipFill>
          <p:spPr>
            <a:xfrm>
              <a:off x="7397516" y="1711445"/>
              <a:ext cx="715866" cy="715866"/>
            </a:xfrm>
            <a:prstGeom prst="rect">
              <a:avLst/>
            </a:prstGeom>
          </p:spPr>
        </p:pic>
      </p:grpSp>
      <p:grpSp>
        <p:nvGrpSpPr>
          <p:cNvPr id="3" name="Group 2"/>
          <p:cNvGrpSpPr/>
          <p:nvPr/>
        </p:nvGrpSpPr>
        <p:grpSpPr>
          <a:xfrm>
            <a:off x="3063401" y="1195645"/>
            <a:ext cx="1238738" cy="1168699"/>
            <a:chOff x="2819869" y="1107613"/>
            <a:chExt cx="1444213" cy="1414139"/>
          </a:xfrm>
        </p:grpSpPr>
        <p:sp>
          <p:nvSpPr>
            <p:cNvPr id="73" name="Oval 72"/>
            <p:cNvSpPr/>
            <p:nvPr/>
          </p:nvSpPr>
          <p:spPr>
            <a:xfrm>
              <a:off x="2819869" y="1107613"/>
              <a:ext cx="1444213" cy="1414139"/>
            </a:xfrm>
            <a:prstGeom prst="ellipse">
              <a:avLst/>
            </a:prstGeom>
            <a:noFill/>
            <a:ln w="285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pic>
          <p:nvPicPr>
            <p:cNvPr id="22" name="Picture 21" descr="farmer (3).png"/>
            <p:cNvPicPr>
              <a:picLocks noChangeAspect="1"/>
            </p:cNvPicPr>
            <p:nvPr/>
          </p:nvPicPr>
          <p:blipFill>
            <a:blip r:embed="rId6"/>
            <a:stretch>
              <a:fillRect/>
            </a:stretch>
          </p:blipFill>
          <p:spPr>
            <a:xfrm>
              <a:off x="3001190" y="1768718"/>
              <a:ext cx="491392" cy="491393"/>
            </a:xfrm>
            <a:prstGeom prst="rect">
              <a:avLst/>
            </a:prstGeom>
          </p:spPr>
        </p:pic>
        <p:pic>
          <p:nvPicPr>
            <p:cNvPr id="23" name="Picture 22" descr="farmer (3).png"/>
            <p:cNvPicPr>
              <a:picLocks noChangeAspect="1"/>
            </p:cNvPicPr>
            <p:nvPr/>
          </p:nvPicPr>
          <p:blipFill>
            <a:blip r:embed="rId6"/>
            <a:stretch>
              <a:fillRect/>
            </a:stretch>
          </p:blipFill>
          <p:spPr>
            <a:xfrm>
              <a:off x="3244806" y="1179313"/>
              <a:ext cx="545608" cy="545609"/>
            </a:xfrm>
            <a:prstGeom prst="rect">
              <a:avLst/>
            </a:prstGeom>
          </p:spPr>
        </p:pic>
        <p:pic>
          <p:nvPicPr>
            <p:cNvPr id="24" name="Picture 23" descr="farmer (3).png"/>
            <p:cNvPicPr>
              <a:picLocks noChangeAspect="1"/>
            </p:cNvPicPr>
            <p:nvPr/>
          </p:nvPicPr>
          <p:blipFill>
            <a:blip r:embed="rId6"/>
            <a:stretch>
              <a:fillRect/>
            </a:stretch>
          </p:blipFill>
          <p:spPr>
            <a:xfrm>
              <a:off x="3586322" y="1768718"/>
              <a:ext cx="469494" cy="469495"/>
            </a:xfrm>
            <a:prstGeom prst="rect">
              <a:avLst/>
            </a:prstGeom>
          </p:spPr>
        </p:pic>
      </p:grpSp>
      <p:grpSp>
        <p:nvGrpSpPr>
          <p:cNvPr id="4" name="Group 3"/>
          <p:cNvGrpSpPr/>
          <p:nvPr/>
        </p:nvGrpSpPr>
        <p:grpSpPr>
          <a:xfrm>
            <a:off x="5257973" y="1195645"/>
            <a:ext cx="1193521" cy="1168699"/>
            <a:chOff x="4843677" y="1107613"/>
            <a:chExt cx="1444213" cy="1414139"/>
          </a:xfrm>
        </p:grpSpPr>
        <p:sp>
          <p:nvSpPr>
            <p:cNvPr id="75" name="Oval 74"/>
            <p:cNvSpPr/>
            <p:nvPr/>
          </p:nvSpPr>
          <p:spPr>
            <a:xfrm>
              <a:off x="4843677" y="1107613"/>
              <a:ext cx="1444213" cy="1414139"/>
            </a:xfrm>
            <a:prstGeom prst="ellipse">
              <a:avLst/>
            </a:prstGeom>
            <a:noFill/>
            <a:ln w="285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pic>
          <p:nvPicPr>
            <p:cNvPr id="25" name="Picture 24"/>
            <p:cNvPicPr>
              <a:picLocks noChangeAspect="1"/>
            </p:cNvPicPr>
            <p:nvPr/>
          </p:nvPicPr>
          <p:blipFill>
            <a:blip r:embed="rId4"/>
            <a:srcRect/>
            <a:stretch/>
          </p:blipFill>
          <p:spPr>
            <a:xfrm>
              <a:off x="5283769" y="1917780"/>
              <a:ext cx="601278" cy="492432"/>
            </a:xfrm>
            <a:prstGeom prst="rect">
              <a:avLst/>
            </a:prstGeom>
          </p:spPr>
        </p:pic>
        <p:pic>
          <p:nvPicPr>
            <p:cNvPr id="26" name="Picture 25" descr="coffee.png"/>
            <p:cNvPicPr>
              <a:picLocks noChangeAspect="1"/>
            </p:cNvPicPr>
            <p:nvPr/>
          </p:nvPicPr>
          <p:blipFill>
            <a:blip r:embed="rId7"/>
            <a:stretch>
              <a:fillRect/>
            </a:stretch>
          </p:blipFill>
          <p:spPr>
            <a:xfrm>
              <a:off x="5590867" y="1330536"/>
              <a:ext cx="482755" cy="482755"/>
            </a:xfrm>
            <a:prstGeom prst="rect">
              <a:avLst/>
            </a:prstGeom>
          </p:spPr>
        </p:pic>
        <p:pic>
          <p:nvPicPr>
            <p:cNvPr id="28" name="Picture 27" descr="coffee.png"/>
            <p:cNvPicPr>
              <a:picLocks noChangeAspect="1"/>
            </p:cNvPicPr>
            <p:nvPr/>
          </p:nvPicPr>
          <p:blipFill>
            <a:blip r:embed="rId7"/>
            <a:stretch>
              <a:fillRect/>
            </a:stretch>
          </p:blipFill>
          <p:spPr>
            <a:xfrm>
              <a:off x="5105287" y="1334073"/>
              <a:ext cx="482755" cy="482755"/>
            </a:xfrm>
            <a:prstGeom prst="rect">
              <a:avLst/>
            </a:prstGeom>
          </p:spPr>
        </p:pic>
      </p:grpSp>
      <p:grpSp>
        <p:nvGrpSpPr>
          <p:cNvPr id="2" name="Group 1"/>
          <p:cNvGrpSpPr/>
          <p:nvPr/>
        </p:nvGrpSpPr>
        <p:grpSpPr>
          <a:xfrm>
            <a:off x="916162" y="1195645"/>
            <a:ext cx="1187327" cy="1168699"/>
            <a:chOff x="806694" y="1107613"/>
            <a:chExt cx="1444213" cy="1414139"/>
          </a:xfrm>
        </p:grpSpPr>
        <p:sp>
          <p:nvSpPr>
            <p:cNvPr id="48" name="Oval 47"/>
            <p:cNvSpPr/>
            <p:nvPr/>
          </p:nvSpPr>
          <p:spPr>
            <a:xfrm>
              <a:off x="806694" y="1107613"/>
              <a:ext cx="1444213" cy="1414139"/>
            </a:xfrm>
            <a:prstGeom prst="ellipse">
              <a:avLst/>
            </a:prstGeom>
            <a:noFill/>
            <a:ln w="285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pic>
          <p:nvPicPr>
            <p:cNvPr id="29" name="Picture 28" descr="planning.png"/>
            <p:cNvPicPr>
              <a:picLocks noChangeAspect="1"/>
            </p:cNvPicPr>
            <p:nvPr/>
          </p:nvPicPr>
          <p:blipFill>
            <a:blip r:embed="rId8"/>
            <a:stretch>
              <a:fillRect/>
            </a:stretch>
          </p:blipFill>
          <p:spPr>
            <a:xfrm>
              <a:off x="1063175" y="1335511"/>
              <a:ext cx="993490" cy="993491"/>
            </a:xfrm>
            <a:prstGeom prst="rect">
              <a:avLst/>
            </a:prstGeom>
          </p:spPr>
        </p:pic>
      </p:grpSp>
      <p:sp>
        <p:nvSpPr>
          <p:cNvPr id="36" name="Rectangle 35"/>
          <p:cNvSpPr/>
          <p:nvPr/>
        </p:nvSpPr>
        <p:spPr>
          <a:xfrm>
            <a:off x="418901" y="223442"/>
            <a:ext cx="8366776" cy="523220"/>
          </a:xfrm>
          <a:prstGeom prst="rect">
            <a:avLst/>
          </a:prstGeom>
        </p:spPr>
        <p:txBody>
          <a:bodyPr wrap="square">
            <a:spAutoFit/>
          </a:bodyPr>
          <a:lstStyle/>
          <a:p>
            <a:pPr algn="ctr"/>
            <a:r>
              <a:rPr lang="en-GB" sz="2800" dirty="0">
                <a:solidFill>
                  <a:schemeClr val="bg1"/>
                </a:solidFill>
                <a:latin typeface="Calibri"/>
                <a:ea typeface="Cooper Hewitt" pitchFamily="50" charset="0"/>
                <a:cs typeface="Calibri"/>
              </a:rPr>
              <a:t>How MSD interventions led to system change &amp; impact</a:t>
            </a:r>
          </a:p>
        </p:txBody>
      </p:sp>
      <p:sp>
        <p:nvSpPr>
          <p:cNvPr id="32" name="Rectangle 31">
            <a:extLst>
              <a:ext uri="{FF2B5EF4-FFF2-40B4-BE49-F238E27FC236}">
                <a16:creationId xmlns:a16="http://schemas.microsoft.com/office/drawing/2014/main" id="{092D23DD-C03E-4D46-A7AE-3E9D7FE5BA78}"/>
              </a:ext>
            </a:extLst>
          </p:cNvPr>
          <p:cNvSpPr/>
          <p:nvPr/>
        </p:nvSpPr>
        <p:spPr>
          <a:xfrm>
            <a:off x="0" y="5154975"/>
            <a:ext cx="9144000" cy="55925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pic>
        <p:nvPicPr>
          <p:cNvPr id="35" name="Picture 34" descr="Logo White.jpg">
            <a:extLst>
              <a:ext uri="{FF2B5EF4-FFF2-40B4-BE49-F238E27FC236}">
                <a16:creationId xmlns:a16="http://schemas.microsoft.com/office/drawing/2014/main" id="{492302FF-5DEB-6C4E-BE48-476E6AD26B9C}"/>
              </a:ext>
            </a:extLst>
          </p:cNvPr>
          <p:cNvPicPr>
            <a:picLocks noChangeAspect="1"/>
          </p:cNvPicPr>
          <p:nvPr/>
        </p:nvPicPr>
        <p:blipFill>
          <a:blip r:embed="rId9" cstate="print">
            <a:clrChange>
              <a:clrFrom>
                <a:srgbClr val="63788B"/>
              </a:clrFrom>
              <a:clrTo>
                <a:srgbClr val="63788B">
                  <a:alpha val="0"/>
                </a:srgbClr>
              </a:clrTo>
            </a:clrChange>
            <a:lum bright="-10000"/>
            <a:extLst>
              <a:ext uri="{28A0092B-C50C-407E-A947-70E740481C1C}">
                <a14:useLocalDpi xmlns:a14="http://schemas.microsoft.com/office/drawing/2010/main"/>
              </a:ext>
            </a:extLst>
          </a:blip>
          <a:stretch>
            <a:fillRect/>
          </a:stretch>
        </p:blipFill>
        <p:spPr>
          <a:xfrm>
            <a:off x="7480300" y="5219427"/>
            <a:ext cx="1115492" cy="455012"/>
          </a:xfrm>
          <a:prstGeom prst="rect">
            <a:avLst/>
          </a:prstGeom>
        </p:spPr>
      </p:pic>
      <p:pic>
        <p:nvPicPr>
          <p:cNvPr id="38" name="Picture 37" descr="BEAM Logo White for Dark Background.png">
            <a:extLst>
              <a:ext uri="{FF2B5EF4-FFF2-40B4-BE49-F238E27FC236}">
                <a16:creationId xmlns:a16="http://schemas.microsoft.com/office/drawing/2014/main" id="{7354AA4D-7208-4C49-BC30-05FF3E100D99}"/>
              </a:ext>
            </a:extLst>
          </p:cNvPr>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561593" y="5259712"/>
            <a:ext cx="1095470" cy="374442"/>
          </a:xfrm>
          <a:prstGeom prst="rect">
            <a:avLst/>
          </a:prstGeom>
        </p:spPr>
      </p:pic>
    </p:spTree>
    <p:extLst>
      <p:ext uri="{BB962C8B-B14F-4D97-AF65-F5344CB8AC3E}">
        <p14:creationId xmlns:p14="http://schemas.microsoft.com/office/powerpoint/2010/main" val="2786509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7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69" grpId="0"/>
      <p:bldP spid="70" grpId="0"/>
      <p:bldP spid="7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1386721" y="245326"/>
            <a:ext cx="6423382" cy="501676"/>
          </a:xfrm>
          <a:prstGeom prst="rect">
            <a:avLst/>
          </a:prstGeom>
        </p:spPr>
        <p:txBody>
          <a:bodyPr wrap="square">
            <a:spAutoFit/>
          </a:bodyPr>
          <a:lstStyle/>
          <a:p>
            <a:pPr algn="ctr">
              <a:lnSpc>
                <a:spcPct val="95000"/>
              </a:lnSpc>
            </a:pPr>
            <a:r>
              <a:rPr lang="en-GB" sz="2800" dirty="0">
                <a:solidFill>
                  <a:srgbClr val="FFFFFF"/>
                </a:solidFill>
                <a:latin typeface="Calibri"/>
                <a:ea typeface="Cooper Hewitt" pitchFamily="50" charset="0"/>
                <a:cs typeface="Calibri"/>
              </a:rPr>
              <a:t>Signs of lasting market system change</a:t>
            </a:r>
          </a:p>
        </p:txBody>
      </p:sp>
      <p:grpSp>
        <p:nvGrpSpPr>
          <p:cNvPr id="3" name="Group 2"/>
          <p:cNvGrpSpPr/>
          <p:nvPr/>
        </p:nvGrpSpPr>
        <p:grpSpPr>
          <a:xfrm>
            <a:off x="2812344" y="909590"/>
            <a:ext cx="837210" cy="792678"/>
            <a:chOff x="2864242" y="789021"/>
            <a:chExt cx="1116280" cy="1056904"/>
          </a:xfrm>
        </p:grpSpPr>
        <p:sp>
          <p:nvSpPr>
            <p:cNvPr id="14" name="Oval 13"/>
            <p:cNvSpPr/>
            <p:nvPr/>
          </p:nvSpPr>
          <p:spPr>
            <a:xfrm>
              <a:off x="2864242" y="789021"/>
              <a:ext cx="1116280" cy="1056904"/>
            </a:xfrm>
            <a:prstGeom prst="ellips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pic>
          <p:nvPicPr>
            <p:cNvPr id="11" name="Picture 10" descr="diagram.png"/>
            <p:cNvPicPr>
              <a:picLocks noChangeAspect="1"/>
            </p:cNvPicPr>
            <p:nvPr/>
          </p:nvPicPr>
          <p:blipFill>
            <a:blip r:embed="rId3">
              <a:lum bright="-10000"/>
            </a:blip>
            <a:stretch>
              <a:fillRect/>
            </a:stretch>
          </p:blipFill>
          <p:spPr>
            <a:xfrm>
              <a:off x="3087932" y="983024"/>
              <a:ext cx="668901" cy="668901"/>
            </a:xfrm>
            <a:prstGeom prst="rect">
              <a:avLst/>
            </a:prstGeom>
          </p:spPr>
        </p:pic>
      </p:grpSp>
      <p:grpSp>
        <p:nvGrpSpPr>
          <p:cNvPr id="5" name="Group 4"/>
          <p:cNvGrpSpPr/>
          <p:nvPr/>
        </p:nvGrpSpPr>
        <p:grpSpPr>
          <a:xfrm>
            <a:off x="2802903" y="1990249"/>
            <a:ext cx="837210" cy="792678"/>
            <a:chOff x="2864242" y="3520779"/>
            <a:chExt cx="1116280" cy="1056904"/>
          </a:xfrm>
        </p:grpSpPr>
        <p:sp>
          <p:nvSpPr>
            <p:cNvPr id="16" name="Oval 15"/>
            <p:cNvSpPr/>
            <p:nvPr/>
          </p:nvSpPr>
          <p:spPr>
            <a:xfrm>
              <a:off x="2864242" y="3520779"/>
              <a:ext cx="1116280" cy="1056904"/>
            </a:xfrm>
            <a:prstGeom prst="ellips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pic>
          <p:nvPicPr>
            <p:cNvPr id="20" name="Picture 19" descr="presentation.png"/>
            <p:cNvPicPr>
              <a:picLocks noChangeAspect="1"/>
            </p:cNvPicPr>
            <p:nvPr/>
          </p:nvPicPr>
          <p:blipFill>
            <a:blip r:embed="rId4">
              <a:lum bright="-20000"/>
            </a:blip>
            <a:stretch>
              <a:fillRect/>
            </a:stretch>
          </p:blipFill>
          <p:spPr>
            <a:xfrm>
              <a:off x="3059235" y="3686083"/>
              <a:ext cx="726294" cy="726295"/>
            </a:xfrm>
            <a:prstGeom prst="rect">
              <a:avLst/>
            </a:prstGeom>
          </p:spPr>
        </p:pic>
      </p:grpSp>
      <p:sp>
        <p:nvSpPr>
          <p:cNvPr id="27" name="Rectangle 26"/>
          <p:cNvSpPr/>
          <p:nvPr/>
        </p:nvSpPr>
        <p:spPr>
          <a:xfrm>
            <a:off x="3864660" y="936597"/>
            <a:ext cx="1912421" cy="738664"/>
          </a:xfrm>
          <a:prstGeom prst="rect">
            <a:avLst/>
          </a:prstGeom>
        </p:spPr>
        <p:txBody>
          <a:bodyPr wrap="square">
            <a:spAutoFit/>
          </a:bodyPr>
          <a:lstStyle/>
          <a:p>
            <a:r>
              <a:rPr lang="en-GB" sz="1400" dirty="0">
                <a:solidFill>
                  <a:srgbClr val="FFDA00"/>
                </a:solidFill>
                <a:latin typeface="Calibri Light"/>
                <a:cs typeface="Calibri Light"/>
              </a:rPr>
              <a:t>418 additional micro-pharmacies </a:t>
            </a:r>
            <a:r>
              <a:rPr lang="en-GB" sz="1400" dirty="0">
                <a:solidFill>
                  <a:schemeClr val="bg1"/>
                </a:solidFill>
                <a:latin typeface="Calibri Light"/>
                <a:cs typeface="Calibri Light"/>
              </a:rPr>
              <a:t>established or upgraded </a:t>
            </a:r>
            <a:r>
              <a:rPr lang="en-GB" sz="1400" dirty="0">
                <a:solidFill>
                  <a:srgbClr val="FFFFFF"/>
                </a:solidFill>
                <a:latin typeface="Calibri Light"/>
                <a:cs typeface="Calibri Light"/>
              </a:rPr>
              <a:t>by 2019</a:t>
            </a:r>
          </a:p>
        </p:txBody>
      </p:sp>
      <p:sp>
        <p:nvSpPr>
          <p:cNvPr id="28" name="Rectangle 27"/>
          <p:cNvSpPr/>
          <p:nvPr/>
        </p:nvSpPr>
        <p:spPr>
          <a:xfrm>
            <a:off x="6354756" y="1044319"/>
            <a:ext cx="2386078" cy="523220"/>
          </a:xfrm>
          <a:prstGeom prst="rect">
            <a:avLst/>
          </a:prstGeom>
        </p:spPr>
        <p:txBody>
          <a:bodyPr wrap="square">
            <a:spAutoFit/>
          </a:bodyPr>
          <a:lstStyle/>
          <a:p>
            <a:r>
              <a:rPr lang="en-GB" sz="1400" dirty="0">
                <a:solidFill>
                  <a:srgbClr val="FFDA00"/>
                </a:solidFill>
                <a:latin typeface="Calibri Light"/>
                <a:cs typeface="Calibri Light"/>
              </a:rPr>
              <a:t>2/3 of farmers now have access </a:t>
            </a:r>
            <a:r>
              <a:rPr lang="en-GB" sz="1400" dirty="0">
                <a:solidFill>
                  <a:srgbClr val="FFFFFF"/>
                </a:solidFill>
                <a:latin typeface="Calibri Light"/>
                <a:cs typeface="Calibri Light"/>
              </a:rPr>
              <a:t>even in remote areas</a:t>
            </a:r>
          </a:p>
        </p:txBody>
      </p:sp>
      <p:grpSp>
        <p:nvGrpSpPr>
          <p:cNvPr id="4" name="Group 3"/>
          <p:cNvGrpSpPr/>
          <p:nvPr/>
        </p:nvGrpSpPr>
        <p:grpSpPr>
          <a:xfrm>
            <a:off x="2812344" y="2980312"/>
            <a:ext cx="837210" cy="792679"/>
            <a:chOff x="2864242" y="2146190"/>
            <a:chExt cx="1116280" cy="1056905"/>
          </a:xfrm>
        </p:grpSpPr>
        <p:sp>
          <p:nvSpPr>
            <p:cNvPr id="15" name="Oval 14"/>
            <p:cNvSpPr/>
            <p:nvPr/>
          </p:nvSpPr>
          <p:spPr>
            <a:xfrm>
              <a:off x="2864242" y="2146190"/>
              <a:ext cx="1116280" cy="1056905"/>
            </a:xfrm>
            <a:prstGeom prst="ellips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350" dirty="0"/>
                <a:t>````</a:t>
              </a:r>
            </a:p>
          </p:txBody>
        </p:sp>
        <p:pic>
          <p:nvPicPr>
            <p:cNvPr id="19" name="Picture 18" descr="hand.png"/>
            <p:cNvPicPr>
              <a:picLocks noChangeAspect="1"/>
            </p:cNvPicPr>
            <p:nvPr/>
          </p:nvPicPr>
          <p:blipFill>
            <a:blip r:embed="rId5">
              <a:lum bright="-20000"/>
            </a:blip>
            <a:stretch>
              <a:fillRect/>
            </a:stretch>
          </p:blipFill>
          <p:spPr>
            <a:xfrm>
              <a:off x="2982538" y="2234798"/>
              <a:ext cx="879688" cy="879689"/>
            </a:xfrm>
            <a:prstGeom prst="rect">
              <a:avLst/>
            </a:prstGeom>
          </p:spPr>
        </p:pic>
      </p:grpSp>
      <p:sp>
        <p:nvSpPr>
          <p:cNvPr id="33" name="Rectangle 32"/>
          <p:cNvSpPr/>
          <p:nvPr/>
        </p:nvSpPr>
        <p:spPr>
          <a:xfrm>
            <a:off x="3864658" y="2130146"/>
            <a:ext cx="2386077" cy="523220"/>
          </a:xfrm>
          <a:prstGeom prst="rect">
            <a:avLst/>
          </a:prstGeom>
        </p:spPr>
        <p:txBody>
          <a:bodyPr wrap="square">
            <a:spAutoFit/>
          </a:bodyPr>
          <a:lstStyle/>
          <a:p>
            <a:r>
              <a:rPr lang="en-GB" sz="1400" dirty="0">
                <a:solidFill>
                  <a:srgbClr val="FFDA00"/>
                </a:solidFill>
                <a:latin typeface="Calibri Light"/>
                <a:cs typeface="Calibri Light"/>
              </a:rPr>
              <a:t>New partnerships</a:t>
            </a:r>
            <a:r>
              <a:rPr lang="en-GB" sz="1400" dirty="0">
                <a:solidFill>
                  <a:schemeClr val="bg1"/>
                </a:solidFill>
                <a:latin typeface="Calibri Light"/>
                <a:cs typeface="Calibri Light"/>
              </a:rPr>
              <a:t> in Armenia Azerbaijan &amp; Turkmenistan</a:t>
            </a:r>
          </a:p>
        </p:txBody>
      </p:sp>
      <p:sp>
        <p:nvSpPr>
          <p:cNvPr id="34" name="Rectangle 33"/>
          <p:cNvSpPr/>
          <p:nvPr/>
        </p:nvSpPr>
        <p:spPr>
          <a:xfrm>
            <a:off x="6354753" y="2049562"/>
            <a:ext cx="2585477" cy="738664"/>
          </a:xfrm>
          <a:prstGeom prst="rect">
            <a:avLst/>
          </a:prstGeom>
        </p:spPr>
        <p:txBody>
          <a:bodyPr wrap="square">
            <a:spAutoFit/>
          </a:bodyPr>
          <a:lstStyle/>
          <a:p>
            <a:r>
              <a:rPr lang="en-GB" sz="1400" dirty="0">
                <a:solidFill>
                  <a:srgbClr val="FFDA00"/>
                </a:solidFill>
                <a:latin typeface="Calibri Light"/>
                <a:cs typeface="Calibri Light"/>
              </a:rPr>
              <a:t>Other competing veterinary companies </a:t>
            </a:r>
            <a:r>
              <a:rPr lang="en-GB" sz="1400" dirty="0">
                <a:solidFill>
                  <a:schemeClr val="bg1"/>
                </a:solidFill>
                <a:latin typeface="Calibri Light"/>
                <a:cs typeface="Calibri Light"/>
              </a:rPr>
              <a:t>have adopted similar business models</a:t>
            </a:r>
          </a:p>
        </p:txBody>
      </p:sp>
      <p:sp>
        <p:nvSpPr>
          <p:cNvPr id="37" name="Rectangle 36"/>
          <p:cNvSpPr/>
          <p:nvPr/>
        </p:nvSpPr>
        <p:spPr>
          <a:xfrm>
            <a:off x="613612" y="1013542"/>
            <a:ext cx="2140429" cy="584775"/>
          </a:xfrm>
          <a:prstGeom prst="rect">
            <a:avLst/>
          </a:prstGeom>
        </p:spPr>
        <p:txBody>
          <a:bodyPr wrap="square">
            <a:spAutoFit/>
          </a:bodyPr>
          <a:lstStyle/>
          <a:p>
            <a:r>
              <a:rPr lang="en-GB" sz="1600" dirty="0">
                <a:solidFill>
                  <a:srgbClr val="FFFFFF"/>
                </a:solidFill>
                <a:latin typeface="Calibri"/>
                <a:cs typeface="Calibri"/>
              </a:rPr>
              <a:t>Micro-pharmacies are successful businesses</a:t>
            </a:r>
          </a:p>
        </p:txBody>
      </p:sp>
      <p:sp>
        <p:nvSpPr>
          <p:cNvPr id="38" name="Rectangle 37"/>
          <p:cNvSpPr/>
          <p:nvPr/>
        </p:nvSpPr>
        <p:spPr>
          <a:xfrm>
            <a:off x="613612" y="2094201"/>
            <a:ext cx="2140427" cy="584775"/>
          </a:xfrm>
          <a:prstGeom prst="rect">
            <a:avLst/>
          </a:prstGeom>
        </p:spPr>
        <p:txBody>
          <a:bodyPr wrap="square">
            <a:spAutoFit/>
          </a:bodyPr>
          <a:lstStyle/>
          <a:p>
            <a:r>
              <a:rPr lang="en-GB" sz="1600" dirty="0">
                <a:solidFill>
                  <a:srgbClr val="FFFFFF"/>
                </a:solidFill>
                <a:latin typeface="Calibri"/>
                <a:cs typeface="Calibri"/>
              </a:rPr>
              <a:t>The business model has become widespread</a:t>
            </a:r>
          </a:p>
        </p:txBody>
      </p:sp>
      <p:sp>
        <p:nvSpPr>
          <p:cNvPr id="39" name="Rectangle 38"/>
          <p:cNvSpPr/>
          <p:nvPr/>
        </p:nvSpPr>
        <p:spPr>
          <a:xfrm>
            <a:off x="613612" y="3084264"/>
            <a:ext cx="2140429" cy="584775"/>
          </a:xfrm>
          <a:prstGeom prst="rect">
            <a:avLst/>
          </a:prstGeom>
        </p:spPr>
        <p:txBody>
          <a:bodyPr wrap="square">
            <a:spAutoFit/>
          </a:bodyPr>
          <a:lstStyle/>
          <a:p>
            <a:r>
              <a:rPr lang="en-GB" sz="1600" dirty="0">
                <a:solidFill>
                  <a:srgbClr val="FFFFFF"/>
                </a:solidFill>
                <a:latin typeface="Calibri"/>
                <a:cs typeface="Calibri"/>
              </a:rPr>
              <a:t>Incomes of livestock farmers have increased</a:t>
            </a:r>
          </a:p>
        </p:txBody>
      </p:sp>
      <p:sp>
        <p:nvSpPr>
          <p:cNvPr id="40" name="Rectangle 39"/>
          <p:cNvSpPr/>
          <p:nvPr/>
        </p:nvSpPr>
        <p:spPr>
          <a:xfrm>
            <a:off x="613613" y="4175069"/>
            <a:ext cx="2093011" cy="584775"/>
          </a:xfrm>
          <a:prstGeom prst="rect">
            <a:avLst/>
          </a:prstGeom>
        </p:spPr>
        <p:txBody>
          <a:bodyPr wrap="square">
            <a:spAutoFit/>
          </a:bodyPr>
          <a:lstStyle/>
          <a:p>
            <a:r>
              <a:rPr lang="en-GB" sz="1600" dirty="0">
                <a:solidFill>
                  <a:srgbClr val="FFFFFF"/>
                </a:solidFill>
                <a:latin typeface="Calibri"/>
                <a:cs typeface="Calibri"/>
              </a:rPr>
              <a:t>Increased investment in related activities</a:t>
            </a:r>
          </a:p>
        </p:txBody>
      </p:sp>
      <p:sp>
        <p:nvSpPr>
          <p:cNvPr id="44" name="Rectangle 43"/>
          <p:cNvSpPr/>
          <p:nvPr/>
        </p:nvSpPr>
        <p:spPr>
          <a:xfrm>
            <a:off x="3864660" y="3115041"/>
            <a:ext cx="2272183" cy="523220"/>
          </a:xfrm>
          <a:prstGeom prst="rect">
            <a:avLst/>
          </a:prstGeom>
        </p:spPr>
        <p:txBody>
          <a:bodyPr wrap="square">
            <a:spAutoFit/>
          </a:bodyPr>
          <a:lstStyle/>
          <a:p>
            <a:r>
              <a:rPr lang="en-GB" sz="1400" dirty="0">
                <a:solidFill>
                  <a:srgbClr val="FFDA00"/>
                </a:solidFill>
                <a:latin typeface="Calibri Light"/>
                <a:cs typeface="Calibri Light"/>
              </a:rPr>
              <a:t>US $ 11 million in cumulative benefits </a:t>
            </a:r>
            <a:r>
              <a:rPr lang="en-GB" sz="1400" dirty="0">
                <a:solidFill>
                  <a:schemeClr val="bg1"/>
                </a:solidFill>
                <a:latin typeface="Calibri Light"/>
                <a:cs typeface="Calibri Light"/>
              </a:rPr>
              <a:t>to farmers</a:t>
            </a:r>
            <a:r>
              <a:rPr lang="en-GB" sz="1400" dirty="0">
                <a:solidFill>
                  <a:srgbClr val="FFDA00"/>
                </a:solidFill>
                <a:latin typeface="Calibri Light"/>
                <a:cs typeface="Calibri Light"/>
              </a:rPr>
              <a:t> </a:t>
            </a:r>
            <a:r>
              <a:rPr lang="en-GB" sz="1400" dirty="0">
                <a:solidFill>
                  <a:schemeClr val="bg1"/>
                </a:solidFill>
                <a:latin typeface="Calibri Light"/>
                <a:cs typeface="Calibri Light"/>
              </a:rPr>
              <a:t>by 2018</a:t>
            </a:r>
          </a:p>
        </p:txBody>
      </p:sp>
      <p:sp>
        <p:nvSpPr>
          <p:cNvPr id="45" name="Rectangle 44"/>
          <p:cNvSpPr/>
          <p:nvPr/>
        </p:nvSpPr>
        <p:spPr>
          <a:xfrm>
            <a:off x="6354756" y="3115041"/>
            <a:ext cx="2519527" cy="738664"/>
          </a:xfrm>
          <a:prstGeom prst="rect">
            <a:avLst/>
          </a:prstGeom>
        </p:spPr>
        <p:txBody>
          <a:bodyPr wrap="square">
            <a:spAutoFit/>
          </a:bodyPr>
          <a:lstStyle/>
          <a:p>
            <a:r>
              <a:rPr lang="en-GB" sz="1400" dirty="0">
                <a:solidFill>
                  <a:srgbClr val="FFDA00"/>
                </a:solidFill>
                <a:latin typeface="Calibri Light"/>
                <a:cs typeface="Calibri Light"/>
              </a:rPr>
              <a:t>Women have increased agency </a:t>
            </a:r>
            <a:br>
              <a:rPr lang="en-GB" sz="1400" dirty="0">
                <a:solidFill>
                  <a:srgbClr val="FFDA00"/>
                </a:solidFill>
                <a:latin typeface="Calibri Light"/>
                <a:cs typeface="Calibri Light"/>
              </a:rPr>
            </a:br>
            <a:r>
              <a:rPr lang="en-GB" sz="1400" i="1" dirty="0">
                <a:solidFill>
                  <a:srgbClr val="FFFFFF"/>
                </a:solidFill>
                <a:latin typeface="Calibri Light"/>
                <a:cs typeface="Calibri Light"/>
              </a:rPr>
              <a:t> </a:t>
            </a:r>
            <a:r>
              <a:rPr lang="en-GB" sz="1400" dirty="0">
                <a:solidFill>
                  <a:srgbClr val="FFFFFF"/>
                </a:solidFill>
                <a:latin typeface="Calibri Light"/>
                <a:cs typeface="Calibri Light"/>
              </a:rPr>
              <a:t>over livestock husbandry and investment of income</a:t>
            </a:r>
            <a:r>
              <a:rPr lang="en-GB" sz="1400" i="1" dirty="0">
                <a:solidFill>
                  <a:srgbClr val="FFFFFF"/>
                </a:solidFill>
                <a:latin typeface="Calibri Light"/>
                <a:cs typeface="Calibri Light"/>
              </a:rPr>
              <a:t>.</a:t>
            </a:r>
            <a:endParaRPr lang="en-GB" sz="1400" dirty="0">
              <a:solidFill>
                <a:srgbClr val="FFFFFF"/>
              </a:solidFill>
              <a:latin typeface="Calibri Light"/>
              <a:cs typeface="Calibri Light"/>
            </a:endParaRPr>
          </a:p>
        </p:txBody>
      </p:sp>
      <p:sp>
        <p:nvSpPr>
          <p:cNvPr id="54" name="Oval 53"/>
          <p:cNvSpPr/>
          <p:nvPr/>
        </p:nvSpPr>
        <p:spPr>
          <a:xfrm>
            <a:off x="6215591" y="1191218"/>
            <a:ext cx="34289" cy="34289"/>
          </a:xfrm>
          <a:prstGeom prst="ellipse">
            <a:avLst/>
          </a:prstGeom>
          <a:solidFill>
            <a:schemeClr val="bg1"/>
          </a:solidFill>
          <a:ln w="76200">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55" name="Oval 54"/>
          <p:cNvSpPr/>
          <p:nvPr/>
        </p:nvSpPr>
        <p:spPr>
          <a:xfrm>
            <a:off x="6223979" y="2178618"/>
            <a:ext cx="45719" cy="45719"/>
          </a:xfrm>
          <a:prstGeom prst="ellipse">
            <a:avLst/>
          </a:prstGeom>
          <a:solidFill>
            <a:schemeClr val="bg1"/>
          </a:solidFill>
          <a:ln w="76200">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56" name="Oval 55"/>
          <p:cNvSpPr/>
          <p:nvPr/>
        </p:nvSpPr>
        <p:spPr>
          <a:xfrm>
            <a:off x="6215591" y="3290639"/>
            <a:ext cx="34289" cy="34289"/>
          </a:xfrm>
          <a:prstGeom prst="ellipse">
            <a:avLst/>
          </a:prstGeom>
          <a:solidFill>
            <a:schemeClr val="bg1"/>
          </a:solidFill>
          <a:ln w="76200">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57" name="Oval 56"/>
          <p:cNvSpPr/>
          <p:nvPr/>
        </p:nvSpPr>
        <p:spPr>
          <a:xfrm>
            <a:off x="6215591" y="4102911"/>
            <a:ext cx="34289" cy="34289"/>
          </a:xfrm>
          <a:prstGeom prst="ellipse">
            <a:avLst/>
          </a:prstGeom>
          <a:solidFill>
            <a:schemeClr val="bg1"/>
          </a:solidFill>
          <a:ln w="76200">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60" name="Rectangle 59"/>
          <p:cNvSpPr/>
          <p:nvPr/>
        </p:nvSpPr>
        <p:spPr>
          <a:xfrm>
            <a:off x="3864661" y="3996455"/>
            <a:ext cx="1900390" cy="954107"/>
          </a:xfrm>
          <a:prstGeom prst="rect">
            <a:avLst/>
          </a:prstGeom>
        </p:spPr>
        <p:txBody>
          <a:bodyPr wrap="square">
            <a:spAutoFit/>
          </a:bodyPr>
          <a:lstStyle/>
          <a:p>
            <a:r>
              <a:rPr lang="en-GB" sz="1400" dirty="0">
                <a:solidFill>
                  <a:srgbClr val="FFDA00"/>
                </a:solidFill>
                <a:latin typeface="Calibri Light"/>
                <a:cs typeface="Calibri Light"/>
              </a:rPr>
              <a:t>Better access to finance for agriculture </a:t>
            </a:r>
            <a:r>
              <a:rPr lang="en-GB" sz="1400" dirty="0">
                <a:solidFill>
                  <a:srgbClr val="FFFFFF"/>
                </a:solidFill>
                <a:latin typeface="Calibri Light"/>
                <a:cs typeface="Calibri Light"/>
              </a:rPr>
              <a:t>as the profit potential is more widely appreciated</a:t>
            </a:r>
          </a:p>
        </p:txBody>
      </p:sp>
      <p:sp>
        <p:nvSpPr>
          <p:cNvPr id="61" name="Rectangle 60"/>
          <p:cNvSpPr/>
          <p:nvPr/>
        </p:nvSpPr>
        <p:spPr>
          <a:xfrm>
            <a:off x="6354756" y="3971777"/>
            <a:ext cx="2631200" cy="954107"/>
          </a:xfrm>
          <a:prstGeom prst="rect">
            <a:avLst/>
          </a:prstGeom>
        </p:spPr>
        <p:txBody>
          <a:bodyPr wrap="square">
            <a:spAutoFit/>
          </a:bodyPr>
          <a:lstStyle/>
          <a:p>
            <a:r>
              <a:rPr lang="en-GB" sz="1400" dirty="0">
                <a:solidFill>
                  <a:srgbClr val="FFDA00"/>
                </a:solidFill>
                <a:latin typeface="Calibri Light"/>
                <a:cs typeface="Calibri Light"/>
              </a:rPr>
              <a:t>Increased investment </a:t>
            </a:r>
            <a:r>
              <a:rPr lang="en-GB" sz="1400" dirty="0">
                <a:solidFill>
                  <a:srgbClr val="FFFFFF"/>
                </a:solidFill>
                <a:latin typeface="Calibri Light"/>
                <a:cs typeface="Calibri Light"/>
              </a:rPr>
              <a:t>in related agricultural technology  and inputs e.g. milking machines, prophylactic treatment</a:t>
            </a:r>
          </a:p>
        </p:txBody>
      </p:sp>
      <p:grpSp>
        <p:nvGrpSpPr>
          <p:cNvPr id="6" name="Group 5"/>
          <p:cNvGrpSpPr/>
          <p:nvPr/>
        </p:nvGrpSpPr>
        <p:grpSpPr>
          <a:xfrm>
            <a:off x="2812344" y="4053230"/>
            <a:ext cx="837210" cy="792678"/>
            <a:chOff x="2918834" y="4910413"/>
            <a:chExt cx="1116280" cy="1056904"/>
          </a:xfrm>
        </p:grpSpPr>
        <p:sp>
          <p:nvSpPr>
            <p:cNvPr id="35" name="Oval 34"/>
            <p:cNvSpPr/>
            <p:nvPr/>
          </p:nvSpPr>
          <p:spPr>
            <a:xfrm>
              <a:off x="2918834" y="4910413"/>
              <a:ext cx="1116280" cy="1056904"/>
            </a:xfrm>
            <a:prstGeom prst="ellips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pic>
          <p:nvPicPr>
            <p:cNvPr id="64" name="Picture 63" descr="connection.png"/>
            <p:cNvPicPr>
              <a:picLocks noChangeAspect="1"/>
            </p:cNvPicPr>
            <p:nvPr/>
          </p:nvPicPr>
          <p:blipFill>
            <a:blip r:embed="rId6"/>
            <a:stretch>
              <a:fillRect/>
            </a:stretch>
          </p:blipFill>
          <p:spPr>
            <a:xfrm>
              <a:off x="3104591" y="5090763"/>
              <a:ext cx="717470" cy="717471"/>
            </a:xfrm>
            <a:prstGeom prst="rect">
              <a:avLst/>
            </a:prstGeom>
          </p:spPr>
        </p:pic>
      </p:grpSp>
      <p:cxnSp>
        <p:nvCxnSpPr>
          <p:cNvPr id="59" name="Straight Connector 58"/>
          <p:cNvCxnSpPr/>
          <p:nvPr/>
        </p:nvCxnSpPr>
        <p:spPr>
          <a:xfrm>
            <a:off x="472557" y="947116"/>
            <a:ext cx="0" cy="3731882"/>
          </a:xfrm>
          <a:prstGeom prst="line">
            <a:avLst/>
          </a:prstGeom>
          <a:ln w="38100">
            <a:solidFill>
              <a:srgbClr val="FFFFFF"/>
            </a:solidFill>
          </a:ln>
          <a:effectLst/>
        </p:spPr>
        <p:style>
          <a:lnRef idx="2">
            <a:schemeClr val="accent1"/>
          </a:lnRef>
          <a:fillRef idx="0">
            <a:schemeClr val="accent1"/>
          </a:fillRef>
          <a:effectRef idx="1">
            <a:schemeClr val="accent1"/>
          </a:effectRef>
          <a:fontRef idx="minor">
            <a:schemeClr val="tx1"/>
          </a:fontRef>
        </p:style>
      </p:cxnSp>
      <p:sp>
        <p:nvSpPr>
          <p:cNvPr id="62" name="Oval 61"/>
          <p:cNvSpPr/>
          <p:nvPr/>
        </p:nvSpPr>
        <p:spPr>
          <a:xfrm>
            <a:off x="445437" y="1285038"/>
            <a:ext cx="34289" cy="34289"/>
          </a:xfrm>
          <a:prstGeom prst="ellipse">
            <a:avLst/>
          </a:prstGeom>
          <a:solidFill>
            <a:srgbClr val="FFFFFF"/>
          </a:solidFill>
          <a:ln w="76200">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63" name="Oval 62"/>
          <p:cNvSpPr/>
          <p:nvPr/>
        </p:nvSpPr>
        <p:spPr>
          <a:xfrm>
            <a:off x="445437" y="2369444"/>
            <a:ext cx="34289" cy="34289"/>
          </a:xfrm>
          <a:prstGeom prst="ellipse">
            <a:avLst/>
          </a:prstGeom>
          <a:solidFill>
            <a:srgbClr val="FFFFFF"/>
          </a:solidFill>
          <a:ln w="76200">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65" name="Oval 64"/>
          <p:cNvSpPr/>
          <p:nvPr/>
        </p:nvSpPr>
        <p:spPr>
          <a:xfrm>
            <a:off x="445437" y="3368210"/>
            <a:ext cx="34289" cy="34289"/>
          </a:xfrm>
          <a:prstGeom prst="ellipse">
            <a:avLst/>
          </a:prstGeom>
          <a:solidFill>
            <a:srgbClr val="FFFFFF"/>
          </a:solidFill>
          <a:ln w="76200">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66" name="Oval 65"/>
          <p:cNvSpPr/>
          <p:nvPr/>
        </p:nvSpPr>
        <p:spPr>
          <a:xfrm>
            <a:off x="445437" y="4432426"/>
            <a:ext cx="34289" cy="34289"/>
          </a:xfrm>
          <a:prstGeom prst="ellipse">
            <a:avLst/>
          </a:prstGeom>
          <a:solidFill>
            <a:srgbClr val="FFFFFF"/>
          </a:solidFill>
          <a:ln w="76200">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41" name="Rectangle 40">
            <a:extLst>
              <a:ext uri="{FF2B5EF4-FFF2-40B4-BE49-F238E27FC236}">
                <a16:creationId xmlns:a16="http://schemas.microsoft.com/office/drawing/2014/main" id="{6497D5D6-D363-484E-AC77-FE7D33839FAF}"/>
              </a:ext>
            </a:extLst>
          </p:cNvPr>
          <p:cNvSpPr/>
          <p:nvPr/>
        </p:nvSpPr>
        <p:spPr>
          <a:xfrm>
            <a:off x="0" y="5154975"/>
            <a:ext cx="9144000" cy="55925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pic>
        <p:nvPicPr>
          <p:cNvPr id="42" name="Picture 41" descr="Logo White.jpg">
            <a:extLst>
              <a:ext uri="{FF2B5EF4-FFF2-40B4-BE49-F238E27FC236}">
                <a16:creationId xmlns:a16="http://schemas.microsoft.com/office/drawing/2014/main" id="{9FEA73A2-ED04-7143-B23B-CCEF4D02F6D6}"/>
              </a:ext>
            </a:extLst>
          </p:cNvPr>
          <p:cNvPicPr>
            <a:picLocks noChangeAspect="1"/>
          </p:cNvPicPr>
          <p:nvPr/>
        </p:nvPicPr>
        <p:blipFill>
          <a:blip r:embed="rId7" cstate="print">
            <a:clrChange>
              <a:clrFrom>
                <a:srgbClr val="63788B"/>
              </a:clrFrom>
              <a:clrTo>
                <a:srgbClr val="63788B">
                  <a:alpha val="0"/>
                </a:srgbClr>
              </a:clrTo>
            </a:clrChange>
            <a:lum bright="-10000"/>
            <a:extLst>
              <a:ext uri="{28A0092B-C50C-407E-A947-70E740481C1C}">
                <a14:useLocalDpi xmlns:a14="http://schemas.microsoft.com/office/drawing/2010/main"/>
              </a:ext>
            </a:extLst>
          </a:blip>
          <a:stretch>
            <a:fillRect/>
          </a:stretch>
        </p:blipFill>
        <p:spPr>
          <a:xfrm>
            <a:off x="7480300" y="5219427"/>
            <a:ext cx="1115492" cy="455012"/>
          </a:xfrm>
          <a:prstGeom prst="rect">
            <a:avLst/>
          </a:prstGeom>
        </p:spPr>
      </p:pic>
      <p:pic>
        <p:nvPicPr>
          <p:cNvPr id="43" name="Picture 42" descr="BEAM Logo White for Dark Background.png">
            <a:extLst>
              <a:ext uri="{FF2B5EF4-FFF2-40B4-BE49-F238E27FC236}">
                <a16:creationId xmlns:a16="http://schemas.microsoft.com/office/drawing/2014/main" id="{E85228DE-9072-6B4F-83C3-845712D486A7}"/>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561593" y="5259712"/>
            <a:ext cx="1095470" cy="374442"/>
          </a:xfrm>
          <a:prstGeom prst="rect">
            <a:avLst/>
          </a:prstGeom>
        </p:spPr>
      </p:pic>
    </p:spTree>
    <p:extLst>
      <p:ext uri="{BB962C8B-B14F-4D97-AF65-F5344CB8AC3E}">
        <p14:creationId xmlns:p14="http://schemas.microsoft.com/office/powerpoint/2010/main" val="2786509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1000"/>
                                        <p:tgtEl>
                                          <p:spTgt spid="37"/>
                                        </p:tgtEl>
                                      </p:cBhvr>
                                    </p:animEffect>
                                    <p:anim calcmode="lin" valueType="num">
                                      <p:cBhvr>
                                        <p:cTn id="8" dur="1000" fill="hold"/>
                                        <p:tgtEl>
                                          <p:spTgt spid="37"/>
                                        </p:tgtEl>
                                        <p:attrNameLst>
                                          <p:attrName>ppt_x</p:attrName>
                                        </p:attrNameLst>
                                      </p:cBhvr>
                                      <p:tavLst>
                                        <p:tav tm="0">
                                          <p:val>
                                            <p:strVal val="#ppt_x"/>
                                          </p:val>
                                        </p:tav>
                                        <p:tav tm="100000">
                                          <p:val>
                                            <p:strVal val="#ppt_x"/>
                                          </p:val>
                                        </p:tav>
                                      </p:tavLst>
                                    </p:anim>
                                    <p:anim calcmode="lin" valueType="num">
                                      <p:cBhvr>
                                        <p:cTn id="9" dur="900" decel="100000" fill="hold"/>
                                        <p:tgtEl>
                                          <p:spTgt spid="3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900" decel="100000" fill="hold"/>
                                        <p:tgtEl>
                                          <p:spTgt spid="3"/>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par>
                                <p:cTn id="17" presetID="37" presetClass="entr" presetSubtype="0"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fade">
                                      <p:cBhvr>
                                        <p:cTn id="19" dur="1000"/>
                                        <p:tgtEl>
                                          <p:spTgt spid="38"/>
                                        </p:tgtEl>
                                      </p:cBhvr>
                                    </p:animEffect>
                                    <p:anim calcmode="lin" valueType="num">
                                      <p:cBhvr>
                                        <p:cTn id="20" dur="1000" fill="hold"/>
                                        <p:tgtEl>
                                          <p:spTgt spid="38"/>
                                        </p:tgtEl>
                                        <p:attrNameLst>
                                          <p:attrName>ppt_x</p:attrName>
                                        </p:attrNameLst>
                                      </p:cBhvr>
                                      <p:tavLst>
                                        <p:tav tm="0">
                                          <p:val>
                                            <p:strVal val="#ppt_x"/>
                                          </p:val>
                                        </p:tav>
                                        <p:tav tm="100000">
                                          <p:val>
                                            <p:strVal val="#ppt_x"/>
                                          </p:val>
                                        </p:tav>
                                      </p:tavLst>
                                    </p:anim>
                                    <p:anim calcmode="lin" valueType="num">
                                      <p:cBhvr>
                                        <p:cTn id="21" dur="900" decel="100000" fill="hold"/>
                                        <p:tgtEl>
                                          <p:spTgt spid="38"/>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1000"/>
                                        <p:tgtEl>
                                          <p:spTgt spid="4"/>
                                        </p:tgtEl>
                                      </p:cBhvr>
                                    </p:animEffect>
                                    <p:anim calcmode="lin" valueType="num">
                                      <p:cBhvr>
                                        <p:cTn id="26" dur="1000" fill="hold"/>
                                        <p:tgtEl>
                                          <p:spTgt spid="4"/>
                                        </p:tgtEl>
                                        <p:attrNameLst>
                                          <p:attrName>ppt_x</p:attrName>
                                        </p:attrNameLst>
                                      </p:cBhvr>
                                      <p:tavLst>
                                        <p:tav tm="0">
                                          <p:val>
                                            <p:strVal val="#ppt_x"/>
                                          </p:val>
                                        </p:tav>
                                        <p:tav tm="100000">
                                          <p:val>
                                            <p:strVal val="#ppt_x"/>
                                          </p:val>
                                        </p:tav>
                                      </p:tavLst>
                                    </p:anim>
                                    <p:anim calcmode="lin" valueType="num">
                                      <p:cBhvr>
                                        <p:cTn id="27" dur="900" decel="100000" fill="hold"/>
                                        <p:tgtEl>
                                          <p:spTgt spid="4"/>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par>
                                <p:cTn id="29" presetID="37" presetClass="entr" presetSubtype="0" fill="hold" grpId="0" nodeType="with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fade">
                                      <p:cBhvr>
                                        <p:cTn id="31" dur="1000"/>
                                        <p:tgtEl>
                                          <p:spTgt spid="39"/>
                                        </p:tgtEl>
                                      </p:cBhvr>
                                    </p:animEffect>
                                    <p:anim calcmode="lin" valueType="num">
                                      <p:cBhvr>
                                        <p:cTn id="32" dur="1000" fill="hold"/>
                                        <p:tgtEl>
                                          <p:spTgt spid="39"/>
                                        </p:tgtEl>
                                        <p:attrNameLst>
                                          <p:attrName>ppt_x</p:attrName>
                                        </p:attrNameLst>
                                      </p:cBhvr>
                                      <p:tavLst>
                                        <p:tav tm="0">
                                          <p:val>
                                            <p:strVal val="#ppt_x"/>
                                          </p:val>
                                        </p:tav>
                                        <p:tav tm="100000">
                                          <p:val>
                                            <p:strVal val="#ppt_x"/>
                                          </p:val>
                                        </p:tav>
                                      </p:tavLst>
                                    </p:anim>
                                    <p:anim calcmode="lin" valueType="num">
                                      <p:cBhvr>
                                        <p:cTn id="33" dur="900" decel="100000" fill="hold"/>
                                        <p:tgtEl>
                                          <p:spTgt spid="39"/>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35" presetID="37" presetClass="entr" presetSubtype="0" fill="hold" nodeType="with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1000"/>
                                        <p:tgtEl>
                                          <p:spTgt spid="5"/>
                                        </p:tgtEl>
                                      </p:cBhvr>
                                    </p:animEffect>
                                    <p:anim calcmode="lin" valueType="num">
                                      <p:cBhvr>
                                        <p:cTn id="38" dur="1000" fill="hold"/>
                                        <p:tgtEl>
                                          <p:spTgt spid="5"/>
                                        </p:tgtEl>
                                        <p:attrNameLst>
                                          <p:attrName>ppt_x</p:attrName>
                                        </p:attrNameLst>
                                      </p:cBhvr>
                                      <p:tavLst>
                                        <p:tav tm="0">
                                          <p:val>
                                            <p:strVal val="#ppt_x"/>
                                          </p:val>
                                        </p:tav>
                                        <p:tav tm="100000">
                                          <p:val>
                                            <p:strVal val="#ppt_x"/>
                                          </p:val>
                                        </p:tav>
                                      </p:tavLst>
                                    </p:anim>
                                    <p:anim calcmode="lin" valueType="num">
                                      <p:cBhvr>
                                        <p:cTn id="39" dur="900" decel="100000" fill="hold"/>
                                        <p:tgtEl>
                                          <p:spTgt spid="5"/>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41" presetID="37" presetClass="entr" presetSubtype="0" fill="hold" grpId="0" nodeType="withEffect">
                                  <p:stCondLst>
                                    <p:cond delay="0"/>
                                  </p:stCondLst>
                                  <p:childTnLst>
                                    <p:set>
                                      <p:cBhvr>
                                        <p:cTn id="42" dur="1" fill="hold">
                                          <p:stCondLst>
                                            <p:cond delay="0"/>
                                          </p:stCondLst>
                                        </p:cTn>
                                        <p:tgtEl>
                                          <p:spTgt spid="40"/>
                                        </p:tgtEl>
                                        <p:attrNameLst>
                                          <p:attrName>style.visibility</p:attrName>
                                        </p:attrNameLst>
                                      </p:cBhvr>
                                      <p:to>
                                        <p:strVal val="visible"/>
                                      </p:to>
                                    </p:set>
                                    <p:animEffect transition="in" filter="fade">
                                      <p:cBhvr>
                                        <p:cTn id="43" dur="1000"/>
                                        <p:tgtEl>
                                          <p:spTgt spid="40"/>
                                        </p:tgtEl>
                                      </p:cBhvr>
                                    </p:animEffect>
                                    <p:anim calcmode="lin" valueType="num">
                                      <p:cBhvr>
                                        <p:cTn id="44" dur="1000" fill="hold"/>
                                        <p:tgtEl>
                                          <p:spTgt spid="40"/>
                                        </p:tgtEl>
                                        <p:attrNameLst>
                                          <p:attrName>ppt_x</p:attrName>
                                        </p:attrNameLst>
                                      </p:cBhvr>
                                      <p:tavLst>
                                        <p:tav tm="0">
                                          <p:val>
                                            <p:strVal val="#ppt_x"/>
                                          </p:val>
                                        </p:tav>
                                        <p:tav tm="100000">
                                          <p:val>
                                            <p:strVal val="#ppt_x"/>
                                          </p:val>
                                        </p:tav>
                                      </p:tavLst>
                                    </p:anim>
                                    <p:anim calcmode="lin" valueType="num">
                                      <p:cBhvr>
                                        <p:cTn id="45" dur="900" decel="100000" fill="hold"/>
                                        <p:tgtEl>
                                          <p:spTgt spid="40"/>
                                        </p:tgtEl>
                                        <p:attrNameLst>
                                          <p:attrName>ppt_y</p:attrName>
                                        </p:attrNameLst>
                                      </p:cBhvr>
                                      <p:tavLst>
                                        <p:tav tm="0">
                                          <p:val>
                                            <p:strVal val="#ppt_y+1"/>
                                          </p:val>
                                        </p:tav>
                                        <p:tav tm="100000">
                                          <p:val>
                                            <p:strVal val="#ppt_y-.03"/>
                                          </p:val>
                                        </p:tav>
                                      </p:tavLst>
                                    </p:anim>
                                    <p:anim calcmode="lin" valueType="num">
                                      <p:cBhvr>
                                        <p:cTn id="46"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47" presetID="37" presetClass="entr" presetSubtype="0" fill="hold" nodeType="with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fade">
                                      <p:cBhvr>
                                        <p:cTn id="49" dur="1000"/>
                                        <p:tgtEl>
                                          <p:spTgt spid="6"/>
                                        </p:tgtEl>
                                      </p:cBhvr>
                                    </p:animEffect>
                                    <p:anim calcmode="lin" valueType="num">
                                      <p:cBhvr>
                                        <p:cTn id="50" dur="1000" fill="hold"/>
                                        <p:tgtEl>
                                          <p:spTgt spid="6"/>
                                        </p:tgtEl>
                                        <p:attrNameLst>
                                          <p:attrName>ppt_x</p:attrName>
                                        </p:attrNameLst>
                                      </p:cBhvr>
                                      <p:tavLst>
                                        <p:tav tm="0">
                                          <p:val>
                                            <p:strVal val="#ppt_x"/>
                                          </p:val>
                                        </p:tav>
                                        <p:tav tm="100000">
                                          <p:val>
                                            <p:strVal val="#ppt_x"/>
                                          </p:val>
                                        </p:tav>
                                      </p:tavLst>
                                    </p:anim>
                                    <p:anim calcmode="lin" valueType="num">
                                      <p:cBhvr>
                                        <p:cTn id="51" dur="900" decel="100000" fill="hold"/>
                                        <p:tgtEl>
                                          <p:spTgt spid="6"/>
                                        </p:tgtEl>
                                        <p:attrNameLst>
                                          <p:attrName>ppt_y</p:attrName>
                                        </p:attrNameLst>
                                      </p:cBhvr>
                                      <p:tavLst>
                                        <p:tav tm="0">
                                          <p:val>
                                            <p:strVal val="#ppt_y+1"/>
                                          </p:val>
                                        </p:tav>
                                        <p:tav tm="100000">
                                          <p:val>
                                            <p:strVal val="#ppt_y-.03"/>
                                          </p:val>
                                        </p:tav>
                                      </p:tavLst>
                                    </p:anim>
                                    <p:anim calcmode="lin" valueType="num">
                                      <p:cBhvr>
                                        <p:cTn id="52"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27"/>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3"/>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34"/>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44"/>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45"/>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60"/>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33" grpId="0"/>
      <p:bldP spid="34" grpId="0"/>
      <p:bldP spid="37" grpId="0"/>
      <p:bldP spid="38" grpId="0"/>
      <p:bldP spid="39" grpId="0"/>
      <p:bldP spid="40" grpId="0"/>
      <p:bldP spid="44" grpId="0"/>
      <p:bldP spid="45" grpId="0"/>
      <p:bldP spid="60" grpId="0"/>
      <p:bldP spid="6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1272"/>
            <a:ext cx="8229600" cy="952500"/>
          </a:xfrm>
        </p:spPr>
        <p:txBody>
          <a:bodyPr>
            <a:normAutofit/>
          </a:bodyPr>
          <a:lstStyle/>
          <a:p>
            <a:r>
              <a:rPr lang="en-GB" sz="2800" dirty="0">
                <a:solidFill>
                  <a:schemeClr val="bg1"/>
                </a:solidFill>
              </a:rPr>
              <a:t>An extra note about the gendered impact of ALCP </a:t>
            </a:r>
          </a:p>
        </p:txBody>
      </p:sp>
      <p:sp>
        <p:nvSpPr>
          <p:cNvPr id="3" name="Content Placeholder 2"/>
          <p:cNvSpPr>
            <a:spLocks noGrp="1"/>
          </p:cNvSpPr>
          <p:nvPr>
            <p:ph sz="half" idx="1"/>
          </p:nvPr>
        </p:nvSpPr>
        <p:spPr>
          <a:xfrm>
            <a:off x="457200" y="1035395"/>
            <a:ext cx="4114800" cy="1941721"/>
          </a:xfrm>
        </p:spPr>
        <p:txBody>
          <a:bodyPr>
            <a:noAutofit/>
          </a:bodyPr>
          <a:lstStyle/>
          <a:p>
            <a:pPr marL="0" indent="0">
              <a:lnSpc>
                <a:spcPct val="114000"/>
              </a:lnSpc>
              <a:buNone/>
            </a:pPr>
            <a:r>
              <a:rPr lang="en-GB" sz="1600" dirty="0">
                <a:solidFill>
                  <a:schemeClr val="bg1"/>
                </a:solidFill>
              </a:rPr>
              <a:t>Research shows that women tend to diagnose livestock disease first. </a:t>
            </a:r>
            <a:br>
              <a:rPr lang="en-GB" sz="1600" dirty="0">
                <a:solidFill>
                  <a:schemeClr val="bg1"/>
                </a:solidFill>
              </a:rPr>
            </a:br>
            <a:r>
              <a:rPr lang="en-GB" sz="1600" dirty="0">
                <a:solidFill>
                  <a:schemeClr val="bg1"/>
                </a:solidFill>
              </a:rPr>
              <a:t>Yet, a male perspective of livestock production &amp; veterinary services needs predominated, </a:t>
            </a:r>
            <a:br>
              <a:rPr lang="en-GB" sz="1600" dirty="0">
                <a:solidFill>
                  <a:schemeClr val="bg1"/>
                </a:solidFill>
              </a:rPr>
            </a:br>
            <a:r>
              <a:rPr lang="en-GB" sz="1600" dirty="0">
                <a:solidFill>
                  <a:schemeClr val="bg1"/>
                </a:solidFill>
              </a:rPr>
              <a:t>largely due to travel constraints on women.</a:t>
            </a:r>
          </a:p>
        </p:txBody>
      </p:sp>
      <p:sp>
        <p:nvSpPr>
          <p:cNvPr id="4" name="Content Placeholder 3"/>
          <p:cNvSpPr>
            <a:spLocks noGrp="1"/>
          </p:cNvSpPr>
          <p:nvPr>
            <p:ph sz="half" idx="2"/>
          </p:nvPr>
        </p:nvSpPr>
        <p:spPr>
          <a:xfrm>
            <a:off x="4758875" y="1054719"/>
            <a:ext cx="4038600" cy="2069312"/>
          </a:xfrm>
        </p:spPr>
        <p:txBody>
          <a:bodyPr>
            <a:noAutofit/>
          </a:bodyPr>
          <a:lstStyle/>
          <a:p>
            <a:pPr marL="0" indent="0">
              <a:lnSpc>
                <a:spcPct val="114000"/>
              </a:lnSpc>
              <a:buNone/>
            </a:pPr>
            <a:r>
              <a:rPr lang="en-GB" sz="1600" dirty="0">
                <a:solidFill>
                  <a:srgbClr val="FDC933"/>
                </a:solidFill>
              </a:rPr>
              <a:t>ALCP enabled access for women through:</a:t>
            </a:r>
          </a:p>
          <a:p>
            <a:pPr>
              <a:lnSpc>
                <a:spcPct val="114000"/>
              </a:lnSpc>
            </a:pPr>
            <a:r>
              <a:rPr lang="en-GB" sz="1600" dirty="0">
                <a:solidFill>
                  <a:srgbClr val="FDC933"/>
                </a:solidFill>
              </a:rPr>
              <a:t>satellite micro vet pharmacies</a:t>
            </a:r>
          </a:p>
          <a:p>
            <a:pPr>
              <a:lnSpc>
                <a:spcPct val="114000"/>
              </a:lnSpc>
            </a:pPr>
            <a:r>
              <a:rPr lang="en-GB" sz="1600" dirty="0">
                <a:solidFill>
                  <a:srgbClr val="FDC933"/>
                </a:solidFill>
              </a:rPr>
              <a:t>equitable gendered trainings</a:t>
            </a:r>
          </a:p>
          <a:p>
            <a:pPr>
              <a:lnSpc>
                <a:spcPct val="114000"/>
              </a:lnSpc>
            </a:pPr>
            <a:r>
              <a:rPr lang="en-GB" sz="1600" dirty="0">
                <a:solidFill>
                  <a:srgbClr val="FDC933"/>
                </a:solidFill>
              </a:rPr>
              <a:t>hot lines &amp; SMS services</a:t>
            </a:r>
          </a:p>
          <a:p>
            <a:pPr>
              <a:lnSpc>
                <a:spcPct val="114000"/>
              </a:lnSpc>
            </a:pPr>
            <a:r>
              <a:rPr lang="en-GB" sz="1600" dirty="0">
                <a:solidFill>
                  <a:srgbClr val="FDC933"/>
                </a:solidFill>
              </a:rPr>
              <a:t>tailored outreach &amp; information</a:t>
            </a:r>
          </a:p>
          <a:p>
            <a:pPr>
              <a:lnSpc>
                <a:spcPct val="114000"/>
              </a:lnSpc>
            </a:pPr>
            <a:r>
              <a:rPr lang="en-GB" sz="1600" dirty="0">
                <a:solidFill>
                  <a:srgbClr val="FDC933"/>
                </a:solidFill>
              </a:rPr>
              <a:t>trained female vet pharmacists</a:t>
            </a:r>
            <a:endParaRPr lang="en-US" sz="1600" dirty="0">
              <a:solidFill>
                <a:srgbClr val="FDC933"/>
              </a:solidFill>
            </a:endParaRPr>
          </a:p>
          <a:p>
            <a:pPr marL="0" indent="0">
              <a:lnSpc>
                <a:spcPct val="114000"/>
              </a:lnSpc>
              <a:buNone/>
            </a:pPr>
            <a:endParaRPr lang="en-GB" sz="1600" dirty="0">
              <a:solidFill>
                <a:srgbClr val="FDC933"/>
              </a:solidFill>
            </a:endParaRPr>
          </a:p>
        </p:txBody>
      </p:sp>
      <p:sp>
        <p:nvSpPr>
          <p:cNvPr id="5" name="Rectangle 4">
            <a:extLst>
              <a:ext uri="{FF2B5EF4-FFF2-40B4-BE49-F238E27FC236}">
                <a16:creationId xmlns:a16="http://schemas.microsoft.com/office/drawing/2014/main" id="{BD33C07C-7142-4B40-BDF0-79AFC0814C11}"/>
              </a:ext>
            </a:extLst>
          </p:cNvPr>
          <p:cNvSpPr/>
          <p:nvPr/>
        </p:nvSpPr>
        <p:spPr>
          <a:xfrm>
            <a:off x="0" y="5154975"/>
            <a:ext cx="9144000" cy="55925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pic>
        <p:nvPicPr>
          <p:cNvPr id="6" name="Picture 5" descr="Logo White.jpg">
            <a:extLst>
              <a:ext uri="{FF2B5EF4-FFF2-40B4-BE49-F238E27FC236}">
                <a16:creationId xmlns:a16="http://schemas.microsoft.com/office/drawing/2014/main" id="{EC960F36-D349-734E-9A5D-22573413587F}"/>
              </a:ext>
            </a:extLst>
          </p:cNvPr>
          <p:cNvPicPr>
            <a:picLocks noChangeAspect="1"/>
          </p:cNvPicPr>
          <p:nvPr/>
        </p:nvPicPr>
        <p:blipFill>
          <a:blip r:embed="rId3" cstate="print">
            <a:clrChange>
              <a:clrFrom>
                <a:srgbClr val="63788B"/>
              </a:clrFrom>
              <a:clrTo>
                <a:srgbClr val="63788B">
                  <a:alpha val="0"/>
                </a:srgbClr>
              </a:clrTo>
            </a:clrChange>
            <a:lum bright="-10000"/>
            <a:extLst>
              <a:ext uri="{28A0092B-C50C-407E-A947-70E740481C1C}">
                <a14:useLocalDpi xmlns:a14="http://schemas.microsoft.com/office/drawing/2010/main"/>
              </a:ext>
            </a:extLst>
          </a:blip>
          <a:stretch>
            <a:fillRect/>
          </a:stretch>
        </p:blipFill>
        <p:spPr>
          <a:xfrm>
            <a:off x="7480300" y="5219427"/>
            <a:ext cx="1115492" cy="455012"/>
          </a:xfrm>
          <a:prstGeom prst="rect">
            <a:avLst/>
          </a:prstGeom>
        </p:spPr>
      </p:pic>
      <p:pic>
        <p:nvPicPr>
          <p:cNvPr id="7" name="Picture 6" descr="BEAM Logo White for Dark Background.png">
            <a:extLst>
              <a:ext uri="{FF2B5EF4-FFF2-40B4-BE49-F238E27FC236}">
                <a16:creationId xmlns:a16="http://schemas.microsoft.com/office/drawing/2014/main" id="{D01710A5-A396-2543-A50E-51194F48AD18}"/>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61593" y="5259712"/>
            <a:ext cx="1095470" cy="374442"/>
          </a:xfrm>
          <a:prstGeom prst="rect">
            <a:avLst/>
          </a:prstGeom>
        </p:spPr>
      </p:pic>
      <p:sp>
        <p:nvSpPr>
          <p:cNvPr id="8" name="Content Placeholder 3">
            <a:extLst>
              <a:ext uri="{FF2B5EF4-FFF2-40B4-BE49-F238E27FC236}">
                <a16:creationId xmlns:a16="http://schemas.microsoft.com/office/drawing/2014/main" id="{B7E20446-C18D-C840-913F-38A2E0678512}"/>
              </a:ext>
            </a:extLst>
          </p:cNvPr>
          <p:cNvSpPr txBox="1">
            <a:spLocks/>
          </p:cNvSpPr>
          <p:nvPr/>
        </p:nvSpPr>
        <p:spPr>
          <a:xfrm>
            <a:off x="4485891" y="3322906"/>
            <a:ext cx="4584567" cy="1514907"/>
          </a:xfrm>
          <a:prstGeom prst="rect">
            <a:avLst/>
          </a:prstGeom>
        </p:spPr>
        <p:txBody>
          <a:bodyPr vert="horz" lIns="91440" tIns="45720" rIns="91440" bIns="45720" rtlCol="0">
            <a:noAutofit/>
          </a:bodyPr>
          <a:lstStyle>
            <a:lvl1pPr marL="257168" indent="-257168" algn="l" defTabSz="342892" rtl="0" eaLnBrk="1" latinLnBrk="0" hangingPunct="1">
              <a:spcBef>
                <a:spcPct val="20000"/>
              </a:spcBef>
              <a:buFont typeface="Arial"/>
              <a:buChar char="•"/>
              <a:defRPr sz="2100" kern="1200">
                <a:solidFill>
                  <a:schemeClr val="tx1"/>
                </a:solidFill>
                <a:latin typeface="+mn-lt"/>
                <a:ea typeface="+mn-ea"/>
                <a:cs typeface="+mn-cs"/>
              </a:defRPr>
            </a:lvl1pPr>
            <a:lvl2pPr marL="557199" indent="-214308" algn="l" defTabSz="342892" rtl="0" eaLnBrk="1" latinLnBrk="0" hangingPunct="1">
              <a:spcBef>
                <a:spcPct val="20000"/>
              </a:spcBef>
              <a:buFont typeface="Arial"/>
              <a:buChar char="–"/>
              <a:defRPr sz="1800" kern="1200">
                <a:solidFill>
                  <a:schemeClr val="tx1"/>
                </a:solidFill>
                <a:latin typeface="+mn-lt"/>
                <a:ea typeface="+mn-ea"/>
                <a:cs typeface="+mn-cs"/>
              </a:defRPr>
            </a:lvl2pPr>
            <a:lvl3pPr marL="857228" indent="-171446" algn="l" defTabSz="342892" rtl="0" eaLnBrk="1" latinLnBrk="0" hangingPunct="1">
              <a:spcBef>
                <a:spcPct val="20000"/>
              </a:spcBef>
              <a:buFont typeface="Arial"/>
              <a:buChar char="•"/>
              <a:defRPr sz="1500" kern="1200">
                <a:solidFill>
                  <a:schemeClr val="tx1"/>
                </a:solidFill>
                <a:latin typeface="+mn-lt"/>
                <a:ea typeface="+mn-ea"/>
                <a:cs typeface="+mn-cs"/>
              </a:defRPr>
            </a:lvl3pPr>
            <a:lvl4pPr marL="1200120" indent="-171446" algn="l" defTabSz="342892" rtl="0" eaLnBrk="1" latinLnBrk="0" hangingPunct="1">
              <a:spcBef>
                <a:spcPct val="20000"/>
              </a:spcBef>
              <a:buFont typeface="Arial"/>
              <a:buChar char="–"/>
              <a:defRPr sz="1350" kern="1200">
                <a:solidFill>
                  <a:schemeClr val="tx1"/>
                </a:solidFill>
                <a:latin typeface="+mn-lt"/>
                <a:ea typeface="+mn-ea"/>
                <a:cs typeface="+mn-cs"/>
              </a:defRPr>
            </a:lvl4pPr>
            <a:lvl5pPr marL="1543012" indent="-171446" algn="l" defTabSz="342892" rtl="0" eaLnBrk="1" latinLnBrk="0" hangingPunct="1">
              <a:spcBef>
                <a:spcPct val="20000"/>
              </a:spcBef>
              <a:buFont typeface="Arial"/>
              <a:buChar char="»"/>
              <a:defRPr sz="1350" kern="1200">
                <a:solidFill>
                  <a:schemeClr val="tx1"/>
                </a:solidFill>
                <a:latin typeface="+mn-lt"/>
                <a:ea typeface="+mn-ea"/>
                <a:cs typeface="+mn-cs"/>
              </a:defRPr>
            </a:lvl5pPr>
            <a:lvl6pPr marL="1885903" indent="-171446" algn="l" defTabSz="342892" rtl="0" eaLnBrk="1" latinLnBrk="0" hangingPunct="1">
              <a:spcBef>
                <a:spcPct val="20000"/>
              </a:spcBef>
              <a:buFont typeface="Arial"/>
              <a:buChar char="•"/>
              <a:defRPr sz="1350" kern="1200">
                <a:solidFill>
                  <a:schemeClr val="tx1"/>
                </a:solidFill>
                <a:latin typeface="+mn-lt"/>
                <a:ea typeface="+mn-ea"/>
                <a:cs typeface="+mn-cs"/>
              </a:defRPr>
            </a:lvl6pPr>
            <a:lvl7pPr marL="2228795" indent="-171446" algn="l" defTabSz="342892" rtl="0" eaLnBrk="1" latinLnBrk="0" hangingPunct="1">
              <a:spcBef>
                <a:spcPct val="20000"/>
              </a:spcBef>
              <a:buFont typeface="Arial"/>
              <a:buChar char="•"/>
              <a:defRPr sz="1350" kern="1200">
                <a:solidFill>
                  <a:schemeClr val="tx1"/>
                </a:solidFill>
                <a:latin typeface="+mn-lt"/>
                <a:ea typeface="+mn-ea"/>
                <a:cs typeface="+mn-cs"/>
              </a:defRPr>
            </a:lvl7pPr>
            <a:lvl8pPr marL="2571686" indent="-171446" algn="l" defTabSz="342892" rtl="0" eaLnBrk="1" latinLnBrk="0" hangingPunct="1">
              <a:spcBef>
                <a:spcPct val="20000"/>
              </a:spcBef>
              <a:buFont typeface="Arial"/>
              <a:buChar char="•"/>
              <a:defRPr sz="1350" kern="1200">
                <a:solidFill>
                  <a:schemeClr val="tx1"/>
                </a:solidFill>
                <a:latin typeface="+mn-lt"/>
                <a:ea typeface="+mn-ea"/>
                <a:cs typeface="+mn-cs"/>
              </a:defRPr>
            </a:lvl8pPr>
            <a:lvl9pPr marL="2914577" indent="-171446" algn="l" defTabSz="342892" rtl="0" eaLnBrk="1" latinLnBrk="0" hangingPunct="1">
              <a:spcBef>
                <a:spcPct val="20000"/>
              </a:spcBef>
              <a:buFont typeface="Arial"/>
              <a:buChar char="•"/>
              <a:defRPr sz="1350" kern="1200">
                <a:solidFill>
                  <a:schemeClr val="tx1"/>
                </a:solidFill>
                <a:latin typeface="+mn-lt"/>
                <a:ea typeface="+mn-ea"/>
                <a:cs typeface="+mn-cs"/>
              </a:defRPr>
            </a:lvl9pPr>
          </a:lstStyle>
          <a:p>
            <a:pPr marL="0" indent="0">
              <a:lnSpc>
                <a:spcPct val="114000"/>
              </a:lnSpc>
              <a:spcBef>
                <a:spcPts val="0"/>
              </a:spcBef>
              <a:spcAft>
                <a:spcPts val="600"/>
              </a:spcAft>
              <a:buNone/>
            </a:pPr>
            <a:r>
              <a:rPr lang="en-US" sz="1600" dirty="0">
                <a:solidFill>
                  <a:schemeClr val="bg1"/>
                </a:solidFill>
              </a:rPr>
              <a:t>57% of  households with women members served </a:t>
            </a:r>
          </a:p>
          <a:p>
            <a:pPr marL="0" indent="0">
              <a:lnSpc>
                <a:spcPct val="114000"/>
              </a:lnSpc>
              <a:spcBef>
                <a:spcPts val="0"/>
              </a:spcBef>
              <a:spcAft>
                <a:spcPts val="600"/>
              </a:spcAft>
              <a:buNone/>
            </a:pPr>
            <a:r>
              <a:rPr lang="en-US" sz="1600" dirty="0">
                <a:solidFill>
                  <a:schemeClr val="bg1"/>
                </a:solidFill>
              </a:rPr>
              <a:t>252,000 women received veterinary information through micro pharmacies</a:t>
            </a:r>
          </a:p>
          <a:p>
            <a:pPr marL="0" indent="0">
              <a:lnSpc>
                <a:spcPct val="114000"/>
              </a:lnSpc>
              <a:spcBef>
                <a:spcPts val="0"/>
              </a:spcBef>
              <a:spcAft>
                <a:spcPts val="600"/>
              </a:spcAft>
              <a:buNone/>
            </a:pPr>
            <a:r>
              <a:rPr lang="en-US" sz="1600" dirty="0">
                <a:solidFill>
                  <a:schemeClr val="bg1"/>
                </a:solidFill>
              </a:rPr>
              <a:t>53 jobs created for women in veterinary sector</a:t>
            </a:r>
          </a:p>
        </p:txBody>
      </p:sp>
      <p:pic>
        <p:nvPicPr>
          <p:cNvPr id="10" name="Picture 9">
            <a:extLst>
              <a:ext uri="{FF2B5EF4-FFF2-40B4-BE49-F238E27FC236}">
                <a16:creationId xmlns:a16="http://schemas.microsoft.com/office/drawing/2014/main" id="{B2605183-978A-1B46-B743-48DAB344A5FA}"/>
              </a:ext>
            </a:extLst>
          </p:cNvPr>
          <p:cNvPicPr>
            <a:picLocks noChangeAspect="1"/>
          </p:cNvPicPr>
          <p:nvPr/>
        </p:nvPicPr>
        <p:blipFill>
          <a:blip r:embed="rId5"/>
          <a:stretch>
            <a:fillRect/>
          </a:stretch>
        </p:blipFill>
        <p:spPr>
          <a:xfrm>
            <a:off x="561592" y="2675531"/>
            <a:ext cx="3776491" cy="2290658"/>
          </a:xfrm>
          <a:prstGeom prst="rect">
            <a:avLst/>
          </a:prstGeom>
        </p:spPr>
      </p:pic>
    </p:spTree>
    <p:extLst>
      <p:ext uri="{BB962C8B-B14F-4D97-AF65-F5344CB8AC3E}">
        <p14:creationId xmlns:p14="http://schemas.microsoft.com/office/powerpoint/2010/main" val="14495159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4136155" y="841563"/>
            <a:ext cx="4731386" cy="4031873"/>
          </a:xfrm>
          <a:prstGeom prst="rect">
            <a:avLst/>
          </a:prstGeom>
        </p:spPr>
        <p:txBody>
          <a:bodyPr wrap="square">
            <a:spAutoFit/>
          </a:bodyPr>
          <a:lstStyle/>
          <a:p>
            <a:r>
              <a:rPr lang="en-GB" sz="1600" dirty="0">
                <a:solidFill>
                  <a:srgbClr val="FFFFFF"/>
                </a:solidFill>
                <a:cs typeface="Calibri Light"/>
              </a:rPr>
              <a:t>An MSD programme of the Swiss Agency for Development Cooperation (SDC), implemented by Mercy Corps.  ALCP works in the livestock sector (meat, dairy, wool, honey) within Georgia, and with regional trade to Armenia &amp; Azerbaijan.</a:t>
            </a:r>
          </a:p>
          <a:p>
            <a:endParaRPr lang="en-US" sz="1600" dirty="0">
              <a:solidFill>
                <a:srgbClr val="FFFFFF"/>
              </a:solidFill>
              <a:cs typeface="Calibri"/>
            </a:endParaRPr>
          </a:p>
          <a:p>
            <a:r>
              <a:rPr lang="en-US" sz="1600" dirty="0">
                <a:solidFill>
                  <a:srgbClr val="FFDA00"/>
                </a:solidFill>
                <a:cs typeface="Calibri"/>
              </a:rPr>
              <a:t>Economic sub-sectors</a:t>
            </a:r>
            <a:endParaRPr lang="en-GB" sz="1600" dirty="0">
              <a:solidFill>
                <a:srgbClr val="FFDA00"/>
              </a:solidFill>
              <a:cs typeface="Calibri"/>
            </a:endParaRPr>
          </a:p>
          <a:p>
            <a:pPr lvl="1"/>
            <a:r>
              <a:rPr lang="en-GB" sz="1600" dirty="0">
                <a:solidFill>
                  <a:srgbClr val="FFFFFF"/>
                </a:solidFill>
                <a:cs typeface="Calibri Light"/>
              </a:rPr>
              <a:t>Livestock, dairy, meat, honey</a:t>
            </a:r>
          </a:p>
          <a:p>
            <a:endParaRPr lang="en-US" sz="1600" dirty="0">
              <a:solidFill>
                <a:srgbClr val="FFFFFF"/>
              </a:solidFill>
              <a:cs typeface="Calibri"/>
            </a:endParaRPr>
          </a:p>
          <a:p>
            <a:r>
              <a:rPr lang="en-US" sz="1600" dirty="0">
                <a:solidFill>
                  <a:srgbClr val="FFDA00"/>
                </a:solidFill>
                <a:cs typeface="Calibri"/>
              </a:rPr>
              <a:t>Total Budget</a:t>
            </a:r>
            <a:endParaRPr lang="en-GB" sz="1600" dirty="0">
              <a:solidFill>
                <a:srgbClr val="FFDA00"/>
              </a:solidFill>
              <a:cs typeface="Calibri"/>
            </a:endParaRPr>
          </a:p>
          <a:p>
            <a:pPr lvl="1"/>
            <a:r>
              <a:rPr lang="en-GB" sz="1600" dirty="0">
                <a:solidFill>
                  <a:srgbClr val="FFFFFF"/>
                </a:solidFill>
                <a:cs typeface="Calibri Light"/>
              </a:rPr>
              <a:t>US $ 24 m between 2011 – 2022</a:t>
            </a:r>
          </a:p>
          <a:p>
            <a:endParaRPr lang="en-GB" sz="1600" dirty="0">
              <a:solidFill>
                <a:srgbClr val="FFFFFF"/>
              </a:solidFill>
              <a:cs typeface="Calibri Light"/>
            </a:endParaRPr>
          </a:p>
          <a:p>
            <a:r>
              <a:rPr lang="en-GB" sz="1600" dirty="0">
                <a:solidFill>
                  <a:srgbClr val="FFDA00"/>
                </a:solidFill>
                <a:cs typeface="Calibri"/>
              </a:rPr>
              <a:t>Impact (by 2019)</a:t>
            </a:r>
          </a:p>
          <a:p>
            <a:pPr marL="761226" lvl="1" indent="-285750">
              <a:buFont typeface="Arial" panose="020B0604020202020204" pitchFamily="34" charset="0"/>
              <a:buChar char="•"/>
            </a:pPr>
            <a:r>
              <a:rPr lang="en-GB" sz="1600" dirty="0">
                <a:solidFill>
                  <a:srgbClr val="FFFFFF"/>
                </a:solidFill>
                <a:cs typeface="Calibri Light"/>
              </a:rPr>
              <a:t>Estimated income benefits for 460,000 farmers &amp; small businesses</a:t>
            </a:r>
          </a:p>
          <a:p>
            <a:pPr marL="761226" lvl="1" indent="-285750">
              <a:buFont typeface="Arial" panose="020B0604020202020204" pitchFamily="34" charset="0"/>
              <a:buChar char="•"/>
            </a:pPr>
            <a:r>
              <a:rPr lang="en-GB" sz="1600" dirty="0">
                <a:solidFill>
                  <a:srgbClr val="FFFFFF"/>
                </a:solidFill>
                <a:cs typeface="Calibri Light"/>
              </a:rPr>
              <a:t>Attributable income increase: US $ 41 m</a:t>
            </a:r>
          </a:p>
        </p:txBody>
      </p:sp>
      <p:sp>
        <p:nvSpPr>
          <p:cNvPr id="44" name="Rectangle 43"/>
          <p:cNvSpPr/>
          <p:nvPr/>
        </p:nvSpPr>
        <p:spPr>
          <a:xfrm>
            <a:off x="561592" y="267018"/>
            <a:ext cx="6918707" cy="501676"/>
          </a:xfrm>
          <a:prstGeom prst="rect">
            <a:avLst/>
          </a:prstGeom>
        </p:spPr>
        <p:txBody>
          <a:bodyPr wrap="square">
            <a:spAutoFit/>
          </a:bodyPr>
          <a:lstStyle/>
          <a:p>
            <a:pPr>
              <a:lnSpc>
                <a:spcPct val="95000"/>
              </a:lnSpc>
            </a:pPr>
            <a:r>
              <a:rPr lang="en-GB" sz="2800" dirty="0">
                <a:solidFill>
                  <a:srgbClr val="FFFFFF"/>
                </a:solidFill>
                <a:latin typeface="Calibri"/>
                <a:ea typeface="Cooper Hewitt" pitchFamily="50" charset="0"/>
                <a:cs typeface="Calibri"/>
              </a:rPr>
              <a:t>Alliances Caucasus Project (ALCP) in context</a:t>
            </a:r>
          </a:p>
        </p:txBody>
      </p:sp>
      <p:sp>
        <p:nvSpPr>
          <p:cNvPr id="15" name="Rectangle 14">
            <a:extLst>
              <a:ext uri="{FF2B5EF4-FFF2-40B4-BE49-F238E27FC236}">
                <a16:creationId xmlns:a16="http://schemas.microsoft.com/office/drawing/2014/main" id="{A9EE0D16-5DE1-7E49-8836-245E17267815}"/>
              </a:ext>
            </a:extLst>
          </p:cNvPr>
          <p:cNvSpPr/>
          <p:nvPr/>
        </p:nvSpPr>
        <p:spPr>
          <a:xfrm>
            <a:off x="0" y="5154975"/>
            <a:ext cx="9144000" cy="55925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pic>
        <p:nvPicPr>
          <p:cNvPr id="16" name="Picture 15" descr="Logo White.jpg">
            <a:extLst>
              <a:ext uri="{FF2B5EF4-FFF2-40B4-BE49-F238E27FC236}">
                <a16:creationId xmlns:a16="http://schemas.microsoft.com/office/drawing/2014/main" id="{3201C5BA-32BA-7D4E-8109-93F469C3575C}"/>
              </a:ext>
            </a:extLst>
          </p:cNvPr>
          <p:cNvPicPr>
            <a:picLocks noChangeAspect="1"/>
          </p:cNvPicPr>
          <p:nvPr/>
        </p:nvPicPr>
        <p:blipFill>
          <a:blip r:embed="rId3" cstate="print">
            <a:clrChange>
              <a:clrFrom>
                <a:srgbClr val="63788B"/>
              </a:clrFrom>
              <a:clrTo>
                <a:srgbClr val="63788B">
                  <a:alpha val="0"/>
                </a:srgbClr>
              </a:clrTo>
            </a:clrChange>
            <a:lum bright="-10000"/>
            <a:extLst>
              <a:ext uri="{28A0092B-C50C-407E-A947-70E740481C1C}">
                <a14:useLocalDpi xmlns:a14="http://schemas.microsoft.com/office/drawing/2010/main"/>
              </a:ext>
            </a:extLst>
          </a:blip>
          <a:stretch>
            <a:fillRect/>
          </a:stretch>
        </p:blipFill>
        <p:spPr>
          <a:xfrm>
            <a:off x="7480300" y="5219427"/>
            <a:ext cx="1115492" cy="455012"/>
          </a:xfrm>
          <a:prstGeom prst="rect">
            <a:avLst/>
          </a:prstGeom>
        </p:spPr>
      </p:pic>
      <p:pic>
        <p:nvPicPr>
          <p:cNvPr id="17" name="Picture 16" descr="BEAM Logo White for Dark Background.png">
            <a:extLst>
              <a:ext uri="{FF2B5EF4-FFF2-40B4-BE49-F238E27FC236}">
                <a16:creationId xmlns:a16="http://schemas.microsoft.com/office/drawing/2014/main" id="{E7788DFA-BF00-EB4A-A0C6-2515478CAF3E}"/>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61593" y="5259712"/>
            <a:ext cx="1095470" cy="374442"/>
          </a:xfrm>
          <a:prstGeom prst="rect">
            <a:avLst/>
          </a:prstGeom>
        </p:spPr>
      </p:pic>
      <p:pic>
        <p:nvPicPr>
          <p:cNvPr id="3" name="Picture 2">
            <a:extLst>
              <a:ext uri="{FF2B5EF4-FFF2-40B4-BE49-F238E27FC236}">
                <a16:creationId xmlns:a16="http://schemas.microsoft.com/office/drawing/2014/main" id="{D9B6AED5-BEAA-2E44-B9AD-1C549933990C}"/>
              </a:ext>
            </a:extLst>
          </p:cNvPr>
          <p:cNvPicPr>
            <a:picLocks noChangeAspect="1"/>
          </p:cNvPicPr>
          <p:nvPr/>
        </p:nvPicPr>
        <p:blipFill>
          <a:blip r:embed="rId5"/>
          <a:stretch>
            <a:fillRect/>
          </a:stretch>
        </p:blipFill>
        <p:spPr>
          <a:xfrm>
            <a:off x="471282" y="1291049"/>
            <a:ext cx="3610591" cy="2524478"/>
          </a:xfrm>
          <a:prstGeom prst="rect">
            <a:avLst/>
          </a:prstGeom>
        </p:spPr>
      </p:pic>
      <p:pic>
        <p:nvPicPr>
          <p:cNvPr id="5" name="Picture 4">
            <a:extLst>
              <a:ext uri="{FF2B5EF4-FFF2-40B4-BE49-F238E27FC236}">
                <a16:creationId xmlns:a16="http://schemas.microsoft.com/office/drawing/2014/main" id="{58BB8B85-6F6E-DB4A-A5BB-F943C602505F}"/>
              </a:ext>
            </a:extLst>
          </p:cNvPr>
          <p:cNvPicPr>
            <a:picLocks noChangeAspect="1"/>
          </p:cNvPicPr>
          <p:nvPr/>
        </p:nvPicPr>
        <p:blipFill>
          <a:blip r:embed="rId6"/>
          <a:stretch>
            <a:fillRect/>
          </a:stretch>
        </p:blipFill>
        <p:spPr>
          <a:xfrm>
            <a:off x="2076075" y="2562386"/>
            <a:ext cx="565525" cy="376870"/>
          </a:xfrm>
          <a:prstGeom prst="rect">
            <a:avLst/>
          </a:prstGeom>
        </p:spPr>
      </p:pic>
      <p:pic>
        <p:nvPicPr>
          <p:cNvPr id="9" name="Picture 8">
            <a:extLst>
              <a:ext uri="{FF2B5EF4-FFF2-40B4-BE49-F238E27FC236}">
                <a16:creationId xmlns:a16="http://schemas.microsoft.com/office/drawing/2014/main" id="{D82B44D9-7C83-434E-8A7D-F97C1C3C3F3F}"/>
              </a:ext>
            </a:extLst>
          </p:cNvPr>
          <p:cNvPicPr>
            <a:picLocks noChangeAspect="1"/>
          </p:cNvPicPr>
          <p:nvPr/>
        </p:nvPicPr>
        <p:blipFill>
          <a:blip r:embed="rId7"/>
          <a:stretch>
            <a:fillRect/>
          </a:stretch>
        </p:blipFill>
        <p:spPr>
          <a:xfrm>
            <a:off x="1941255" y="3822625"/>
            <a:ext cx="1136822" cy="37687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9649</TotalTime>
  <Words>669</Words>
  <Application>Microsoft Macintosh PowerPoint</Application>
  <PresentationFormat>On-screen Show (16:10)</PresentationFormat>
  <Paragraphs>81</Paragraphs>
  <Slides>7</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Calibri Light</vt:lpstr>
      <vt:lpstr>Cooper Hewitt</vt:lpstr>
      <vt:lpstr>Office Theme</vt:lpstr>
      <vt:lpstr>PowerPoint Presentation</vt:lpstr>
      <vt:lpstr>PowerPoint Presentation</vt:lpstr>
      <vt:lpstr>PowerPoint Presentation</vt:lpstr>
      <vt:lpstr>PowerPoint Presentation</vt:lpstr>
      <vt:lpstr>PowerPoint Presentation</vt:lpstr>
      <vt:lpstr>An extra note about the gendered impact of ALCP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Seeds of change in Bangladesh</dc:title>
  <dc:creator>Mike Albu</dc:creator>
  <cp:lastModifiedBy>Mike Albu</cp:lastModifiedBy>
  <cp:revision>484</cp:revision>
  <dcterms:created xsi:type="dcterms:W3CDTF">2019-01-28T19:03:19Z</dcterms:created>
  <dcterms:modified xsi:type="dcterms:W3CDTF">2019-11-21T08:52:59Z</dcterms:modified>
</cp:coreProperties>
</file>